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68" r:id="rId4"/>
    <p:sldId id="259" r:id="rId5"/>
    <p:sldId id="257" r:id="rId6"/>
    <p:sldId id="269" r:id="rId7"/>
    <p:sldId id="270" r:id="rId8"/>
    <p:sldId id="273" r:id="rId9"/>
    <p:sldId id="276" r:id="rId10"/>
    <p:sldId id="277" r:id="rId11"/>
    <p:sldId id="271" r:id="rId12"/>
    <p:sldId id="274" r:id="rId13"/>
    <p:sldId id="272" r:id="rId14"/>
    <p:sldId id="275" r:id="rId15"/>
    <p:sldId id="262" r:id="rId16"/>
    <p:sldId id="263" r:id="rId17"/>
    <p:sldId id="264" r:id="rId18"/>
    <p:sldId id="265"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B3E7662-BDD7-4B3B-93C1-5DE41F157C50}" type="datetimeFigureOut">
              <a:rPr lang="ar-EG" smtClean="0"/>
              <a:pPr/>
              <a:t>04/01/1440</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E314C0-8BC1-43BE-8D5C-7278259CD40D}" type="slidenum">
              <a:rPr lang="ar-EG" smtClean="0"/>
              <a:pPr/>
              <a:t>‹#›</a:t>
            </a:fld>
            <a:endParaRPr lang="ar-EG"/>
          </a:p>
        </p:txBody>
      </p:sp>
    </p:spTree>
    <p:extLst>
      <p:ext uri="{BB962C8B-B14F-4D97-AF65-F5344CB8AC3E}">
        <p14:creationId xmlns:p14="http://schemas.microsoft.com/office/powerpoint/2010/main" val="4974637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293254E6-51EB-428B-B372-EE0226FB82AD}" type="slidenum">
              <a:rPr lang="en-IN" smtClean="0"/>
              <a:pPr/>
              <a:t>1</a:t>
            </a:fld>
            <a:endParaRPr lang="en-IN"/>
          </a:p>
        </p:txBody>
      </p:sp>
    </p:spTree>
    <p:extLst>
      <p:ext uri="{BB962C8B-B14F-4D97-AF65-F5344CB8AC3E}">
        <p14:creationId xmlns:p14="http://schemas.microsoft.com/office/powerpoint/2010/main" val="1890343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293254E6-51EB-428B-B372-EE0226FB82AD}" type="slidenum">
              <a:rPr lang="en-IN" smtClean="0"/>
              <a:pPr/>
              <a:t>4</a:t>
            </a:fld>
            <a:endParaRPr lang="en-IN"/>
          </a:p>
        </p:txBody>
      </p:sp>
    </p:spTree>
    <p:extLst>
      <p:ext uri="{BB962C8B-B14F-4D97-AF65-F5344CB8AC3E}">
        <p14:creationId xmlns:p14="http://schemas.microsoft.com/office/powerpoint/2010/main" val="1890343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293254E6-51EB-428B-B372-EE0226FB82AD}" type="slidenum">
              <a:rPr lang="en-IN" smtClean="0"/>
              <a:pPr/>
              <a:t>5</a:t>
            </a:fld>
            <a:endParaRPr lang="en-IN"/>
          </a:p>
        </p:txBody>
      </p:sp>
    </p:spTree>
    <p:extLst>
      <p:ext uri="{BB962C8B-B14F-4D97-AF65-F5344CB8AC3E}">
        <p14:creationId xmlns:p14="http://schemas.microsoft.com/office/powerpoint/2010/main" val="1890343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5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EG" altLang="ar-EG"/>
          </a:p>
        </p:txBody>
      </p:sp>
      <p:sp>
        <p:nvSpPr>
          <p:cNvPr id="3153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25E39A29-E158-413B-A6B3-DB2F20F19780}" type="slidenum">
              <a:rPr lang="ar-EG" altLang="ar-EG" smtClean="0">
                <a:latin typeface="Calibri" pitchFamily="34" charset="0"/>
              </a:rPr>
              <a:pPr/>
              <a:t>16</a:t>
            </a:fld>
            <a:endParaRPr lang="ar-EG" altLang="ar-EG">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0" y="1447800"/>
            <a:ext cx="9144000" cy="4267200"/>
          </a:xfrm>
          <a:solidFill>
            <a:srgbClr val="FFFF00"/>
          </a:solidFill>
        </p:spPr>
        <p:txBody>
          <a:bodyPr>
            <a:noAutofit/>
          </a:bodyPr>
          <a:lstStyle/>
          <a:p>
            <a:pPr rtl="1"/>
            <a:r>
              <a:rPr lang="en-US" sz="8800" b="1" dirty="0">
                <a:solidFill>
                  <a:srgbClr val="FF0000"/>
                </a:solidFill>
              </a:rPr>
              <a:t>Welcome </a:t>
            </a:r>
            <a:r>
              <a:rPr lang="en-US" sz="8800" b="1" dirty="0" smtClean="0">
                <a:solidFill>
                  <a:srgbClr val="FF0000"/>
                </a:solidFill>
              </a:rPr>
              <a:t>from: </a:t>
            </a:r>
            <a:r>
              <a:rPr lang="en-US" sz="8800" b="1" dirty="0">
                <a:solidFill>
                  <a:srgbClr val="FF0000"/>
                </a:solidFill>
              </a:rPr>
              <a:t>Dean and Vice dean </a:t>
            </a:r>
            <a:endParaRPr lang="en-US" sz="11500" b="1" dirty="0">
              <a:solidFill>
                <a:srgbClr val="FF0000"/>
              </a:solidFill>
            </a:endParaRPr>
          </a:p>
        </p:txBody>
      </p:sp>
      <p:pic>
        <p:nvPicPr>
          <p:cNvPr id="1026" name="Picture 2" descr="faculty logo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235"/>
            <a:ext cx="1165034" cy="122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5fcb76d86a0ba9d5c28d0a79cbb1e7a8_400x400[1]"/>
          <p:cNvPicPr>
            <a:picLocks noChangeAspect="1" noChangeArrowheads="1"/>
          </p:cNvPicPr>
          <p:nvPr/>
        </p:nvPicPr>
        <p:blipFill>
          <a:blip r:embed="rId4" cstate="print">
            <a:extLst>
              <a:ext uri="{28A0092B-C50C-407E-A947-70E740481C1C}">
                <a14:useLocalDpi xmlns:a14="http://schemas.microsoft.com/office/drawing/2010/main" val="0"/>
              </a:ext>
            </a:extLst>
          </a:blip>
          <a:srcRect b="8701"/>
          <a:stretch>
            <a:fillRect/>
          </a:stretch>
        </p:blipFill>
        <p:spPr bwMode="auto">
          <a:xfrm>
            <a:off x="7841924" y="0"/>
            <a:ext cx="1302076" cy="1222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8463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FFFF00"/>
          </a:solidFill>
        </p:spPr>
        <p:txBody>
          <a:bodyPr>
            <a:noAutofit/>
          </a:bodyPr>
          <a:lstStyle/>
          <a:p>
            <a:pPr algn="r" rtl="1" hangingPunct="0"/>
            <a:r>
              <a:rPr lang="en-US" sz="2800" b="1" dirty="0"/>
              <a:t/>
            </a:r>
            <a:br>
              <a:rPr lang="en-US" sz="2800" b="1" dirty="0"/>
            </a:br>
            <a:r>
              <a:rPr lang="ar-EG" sz="2800" b="1" dirty="0">
                <a:solidFill>
                  <a:srgbClr val="7030A0"/>
                </a:solidFill>
              </a:rPr>
              <a:t>أ</a:t>
            </a:r>
            <a:r>
              <a:rPr lang="ar-SA" sz="2800" b="1" dirty="0">
                <a:solidFill>
                  <a:srgbClr val="7030A0"/>
                </a:solidFill>
              </a:rPr>
              <a:t>بنائي وبناتي طلاب كلية طب سوهاج</a:t>
            </a:r>
            <a:r>
              <a:rPr lang="en-US" sz="2800" b="1" dirty="0">
                <a:solidFill>
                  <a:srgbClr val="7030A0"/>
                </a:solidFill>
              </a:rPr>
              <a:t/>
            </a:r>
            <a:br>
              <a:rPr lang="en-US" sz="2800" b="1" dirty="0">
                <a:solidFill>
                  <a:srgbClr val="7030A0"/>
                </a:solidFill>
              </a:rPr>
            </a:br>
            <a:r>
              <a:rPr lang="ar-SA" sz="2800" b="1" dirty="0">
                <a:solidFill>
                  <a:srgbClr val="FF0000"/>
                </a:solidFill>
              </a:rPr>
              <a:t>فى </a:t>
            </a:r>
            <a:r>
              <a:rPr lang="ar-EG" sz="2800" b="1" dirty="0">
                <a:solidFill>
                  <a:srgbClr val="FF0000"/>
                </a:solidFill>
              </a:rPr>
              <a:t>بداية</a:t>
            </a:r>
            <a:r>
              <a:rPr lang="ar-SA" sz="2800" b="1" dirty="0">
                <a:solidFill>
                  <a:srgbClr val="FF0000"/>
                </a:solidFill>
              </a:rPr>
              <a:t> العام الدراسي الجديد أتقدم لكم بخالص التهنئة داعيا الله عز وجل أن يكون هذا العام عاما سعيدا  مكللا بالنجاح والتفوق، واعلم عزيزي الطالب ان </a:t>
            </a:r>
            <a:r>
              <a:rPr lang="ar-LB" sz="2800" b="1" dirty="0">
                <a:solidFill>
                  <a:srgbClr val="FF0000"/>
                </a:solidFill>
              </a:rPr>
              <a:t>مسؤوليتك كبيرة  فأنت مستقبل هذا الوطن فعليك بالعمل الجاد من بدايه العام الدراسى </a:t>
            </a:r>
            <a:r>
              <a:rPr lang="ar-SA" sz="2800" b="1" dirty="0">
                <a:solidFill>
                  <a:srgbClr val="FF0000"/>
                </a:solidFill>
              </a:rPr>
              <a:t>( وقُلِ اعْمَلُوا فَسَيَرَى اللَّهُ عَمَلَكُمْ وَرَسُولُهُ وَالْمُؤْمِنُونَ وَسَتُرَدُّونَ إِلَى عَالِمِ الْغَيْبِ وَالشَّهَادَةِ فَيُنَبِّئُكُمْ بِمَا كُنْتُمْ تَعْمَلُون) راجياً من الله سبحانه وتعالى أن يمد الجميع بالعون والتوفيق والسداد.</a:t>
            </a:r>
            <a:r>
              <a:rPr lang="en-US" sz="2800" b="1" dirty="0">
                <a:solidFill>
                  <a:srgbClr val="FF0000"/>
                </a:solidFill>
              </a:rPr>
              <a:t/>
            </a:r>
            <a:br>
              <a:rPr lang="en-US" sz="2800" b="1" dirty="0">
                <a:solidFill>
                  <a:srgbClr val="FF0000"/>
                </a:solidFill>
              </a:rPr>
            </a:br>
            <a:r>
              <a:rPr lang="ar-SA" sz="2800" b="1" dirty="0">
                <a:solidFill>
                  <a:srgbClr val="FF0000"/>
                </a:solidFill>
              </a:rPr>
              <a:t>وختاماً أدعو الله العلى القدير أن يوفقكم لتحقيق ما تتطلعون إليه من نجاح وتفوق.</a:t>
            </a:r>
            <a:r>
              <a:rPr lang="en-US" sz="2800" b="1" dirty="0">
                <a:solidFill>
                  <a:srgbClr val="FF0000"/>
                </a:solidFill>
              </a:rPr>
              <a:t/>
            </a:r>
            <a:br>
              <a:rPr lang="en-US" sz="2800" b="1" dirty="0">
                <a:solidFill>
                  <a:srgbClr val="FF0000"/>
                </a:solidFill>
              </a:rPr>
            </a:br>
            <a:r>
              <a:rPr lang="ar-SA" sz="2800" b="1" dirty="0">
                <a:solidFill>
                  <a:srgbClr val="FF0000"/>
                </a:solidFill>
              </a:rPr>
              <a:t>وكل عام وأنتم بخير</a:t>
            </a:r>
            <a:r>
              <a:rPr lang="en-US" sz="2800" b="1" dirty="0">
                <a:solidFill>
                  <a:srgbClr val="FF0000"/>
                </a:solidFill>
              </a:rPr>
              <a:t/>
            </a:r>
            <a:br>
              <a:rPr lang="en-US" sz="2800" b="1" dirty="0">
                <a:solidFill>
                  <a:srgbClr val="FF0000"/>
                </a:solidFill>
              </a:rPr>
            </a:br>
            <a:r>
              <a:rPr lang="ar-EG" sz="2800" b="1" dirty="0" smtClean="0"/>
              <a:t>والسلام </a:t>
            </a:r>
            <a:r>
              <a:rPr lang="ar-EG" sz="2800" b="1" dirty="0"/>
              <a:t>عليكم ورحمة الله وبركاته</a:t>
            </a:r>
            <a:r>
              <a:rPr lang="en-US" sz="2800" b="1" dirty="0"/>
              <a:t/>
            </a:r>
            <a:br>
              <a:rPr lang="en-US" sz="2800" b="1" dirty="0"/>
            </a:br>
            <a:r>
              <a:rPr lang="ar-EG" sz="2800" b="1" dirty="0"/>
              <a:t>	</a:t>
            </a:r>
            <a:r>
              <a:rPr lang="ar-EG" sz="2800" b="1" dirty="0" smtClean="0"/>
              <a:t>                                                </a:t>
            </a:r>
            <a:r>
              <a:rPr lang="ar-EG" sz="2800" b="1" dirty="0">
                <a:solidFill>
                  <a:srgbClr val="7030A0"/>
                </a:solidFill>
              </a:rPr>
              <a:t>أ.د./ صفا محمد السيد</a:t>
            </a:r>
            <a:br>
              <a:rPr lang="ar-EG" sz="2800" b="1" dirty="0">
                <a:solidFill>
                  <a:srgbClr val="7030A0"/>
                </a:solidFill>
              </a:rPr>
            </a:br>
            <a:r>
              <a:rPr lang="ar-EG" sz="2800" b="1" dirty="0" smtClean="0">
                <a:solidFill>
                  <a:srgbClr val="7030A0"/>
                </a:solidFill>
              </a:rPr>
              <a:t>                                              نائب </a:t>
            </a:r>
            <a:r>
              <a:rPr lang="ar-EG" sz="2800" b="1" dirty="0">
                <a:solidFill>
                  <a:srgbClr val="7030A0"/>
                </a:solidFill>
              </a:rPr>
              <a:t>رئيس الجامعة لشئون التعليم والطلاب</a:t>
            </a:r>
            <a:endParaRPr lang="ar-EG" sz="2800" dirty="0"/>
          </a:p>
        </p:txBody>
      </p:sp>
    </p:spTree>
    <p:extLst>
      <p:ext uri="{BB962C8B-B14F-4D97-AF65-F5344CB8AC3E}">
        <p14:creationId xmlns:p14="http://schemas.microsoft.com/office/powerpoint/2010/main" val="325205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29" y="5715000"/>
            <a:ext cx="8229600" cy="1143000"/>
          </a:xfrm>
          <a:solidFill>
            <a:srgbClr val="FFFF00"/>
          </a:solidFill>
        </p:spPr>
        <p:txBody>
          <a:bodyPr>
            <a:normAutofit fontScale="90000"/>
          </a:bodyPr>
          <a:lstStyle/>
          <a:p>
            <a:r>
              <a:rPr lang="ar-EG" b="1" dirty="0" smtClean="0">
                <a:solidFill>
                  <a:srgbClr val="7030A0"/>
                </a:solidFill>
              </a:rPr>
              <a:t>سعادة أ.د./ مصطفى عبد الخالق</a:t>
            </a:r>
            <a:br>
              <a:rPr lang="ar-EG" b="1" dirty="0" smtClean="0">
                <a:solidFill>
                  <a:srgbClr val="7030A0"/>
                </a:solidFill>
              </a:rPr>
            </a:br>
            <a:r>
              <a:rPr lang="ar-EG" b="1" dirty="0" smtClean="0">
                <a:solidFill>
                  <a:srgbClr val="7030A0"/>
                </a:solidFill>
              </a:rPr>
              <a:t>عميد الكلية</a:t>
            </a:r>
            <a:endParaRPr lang="ar-EG" b="1" dirty="0">
              <a:solidFill>
                <a:srgbClr val="7030A0"/>
              </a:solidFill>
            </a:endParaRPr>
          </a:p>
        </p:txBody>
      </p:sp>
      <p:pic>
        <p:nvPicPr>
          <p:cNvPr id="2050" name="Picture 2" descr="msotw9_temp0"/>
          <p:cNvPicPr>
            <a:picLocks noChangeAspect="1" noChangeArrowheads="1"/>
          </p:cNvPicPr>
          <p:nvPr/>
        </p:nvPicPr>
        <p:blipFill>
          <a:blip r:embed="rId2">
            <a:extLst>
              <a:ext uri="{28A0092B-C50C-407E-A947-70E740481C1C}">
                <a14:useLocalDpi xmlns:a14="http://schemas.microsoft.com/office/drawing/2010/main" val="0"/>
              </a:ext>
            </a:extLst>
          </a:blip>
          <a:srcRect l="4878" r="2438"/>
          <a:stretch>
            <a:fillRect/>
          </a:stretch>
        </p:blipFill>
        <p:spPr bwMode="auto">
          <a:xfrm>
            <a:off x="1558924" y="304800"/>
            <a:ext cx="6137276"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51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FFFF00"/>
          </a:solidFill>
        </p:spPr>
        <p:txBody>
          <a:bodyPr>
            <a:noAutofit/>
          </a:bodyPr>
          <a:lstStyle/>
          <a:p>
            <a:pPr algn="r" rtl="1" hangingPunct="0"/>
            <a:r>
              <a:rPr lang="ar-EG" sz="2400" b="1" dirty="0">
                <a:solidFill>
                  <a:srgbClr val="7030A0"/>
                </a:solidFill>
              </a:rPr>
              <a:t>أبنائي وبناتى طلاب وطالبات كلية الطب:-</a:t>
            </a:r>
            <a:r>
              <a:rPr lang="en-US" sz="2400" b="1" dirty="0"/>
              <a:t/>
            </a:r>
            <a:br>
              <a:rPr lang="en-US" sz="2400" b="1" dirty="0"/>
            </a:br>
            <a:r>
              <a:rPr lang="ar-SA" sz="2400" b="1" dirty="0">
                <a:solidFill>
                  <a:srgbClr val="FF0000"/>
                </a:solidFill>
              </a:rPr>
              <a:t>فى مستهل العام الدراسي الجديد يطيب لى أن أتقدم إليكم بخالص التهنئة راجياً المولى عز وجل أن يكون هذا العام مفعماً بمختلف أوجه النشاط الطلابي وأدعوكم للتحلي بالصبر والمثابرة فى تحصيل العلم والمعرفة، وأتمنى لكم المزيد من التفوق والنجاح فى حياتكم الجامعية. وأتمنى أن يكون هذا الدليل مفيداً وعلى وجه الخصوص للطلبة الجدد.</a:t>
            </a:r>
            <a:r>
              <a:rPr lang="en-US" sz="2400" b="1" dirty="0">
                <a:solidFill>
                  <a:srgbClr val="FF0000"/>
                </a:solidFill>
              </a:rPr>
              <a:t/>
            </a:r>
            <a:br>
              <a:rPr lang="en-US" sz="2400" b="1" dirty="0">
                <a:solidFill>
                  <a:srgbClr val="FF0000"/>
                </a:solidFill>
              </a:rPr>
            </a:br>
            <a:r>
              <a:rPr lang="ar-SA" sz="2400" b="1" dirty="0">
                <a:solidFill>
                  <a:srgbClr val="FF0000"/>
                </a:solidFill>
              </a:rPr>
              <a:t>وبهذه المناسبة لا يفوتنى أن أذكر بكل التقدير الجهود الكبيرة والتي يبذلها والتي ما زال يبذلها كل من السيد الأستاذ الدكتور/ </a:t>
            </a:r>
            <a:r>
              <a:rPr lang="ar-EG" sz="2400" b="1" dirty="0">
                <a:solidFill>
                  <a:srgbClr val="FF0000"/>
                </a:solidFill>
              </a:rPr>
              <a:t>أحمد عزيز عبد المنعم</a:t>
            </a:r>
            <a:r>
              <a:rPr lang="ar-SA" sz="2400" b="1" dirty="0">
                <a:solidFill>
                  <a:srgbClr val="FF0000"/>
                </a:solidFill>
              </a:rPr>
              <a:t> رئيس الجامعة، والسيد الأستاذ الدكتور/ </a:t>
            </a:r>
            <a:r>
              <a:rPr lang="ar-EG" sz="2400" b="1" dirty="0" smtClean="0">
                <a:solidFill>
                  <a:srgbClr val="FF0000"/>
                </a:solidFill>
              </a:rPr>
              <a:t>صفا محمود السيد</a:t>
            </a:r>
            <a:r>
              <a:rPr lang="ar-SA" sz="2400" b="1" dirty="0" smtClean="0">
                <a:solidFill>
                  <a:srgbClr val="FF0000"/>
                </a:solidFill>
              </a:rPr>
              <a:t> </a:t>
            </a:r>
            <a:r>
              <a:rPr lang="ar-SA" sz="2400" b="1" dirty="0">
                <a:solidFill>
                  <a:srgbClr val="FF0000"/>
                </a:solidFill>
              </a:rPr>
              <a:t>نائب رئيس الجامعة </a:t>
            </a:r>
            <a:r>
              <a:rPr lang="ar-EG" sz="2400" b="1" dirty="0">
                <a:solidFill>
                  <a:srgbClr val="FF0000"/>
                </a:solidFill>
              </a:rPr>
              <a:t>لشئون التعليم والطلاب</a:t>
            </a:r>
            <a:r>
              <a:rPr lang="ar-SA" sz="2400" b="1" dirty="0">
                <a:solidFill>
                  <a:srgbClr val="FF0000"/>
                </a:solidFill>
              </a:rPr>
              <a:t> فى سبيل بناء ورقى هذه الكلية.</a:t>
            </a:r>
            <a:r>
              <a:rPr lang="en-US" sz="2400" b="1" dirty="0">
                <a:solidFill>
                  <a:srgbClr val="FF0000"/>
                </a:solidFill>
              </a:rPr>
              <a:t/>
            </a:r>
            <a:br>
              <a:rPr lang="en-US" sz="2400" b="1" dirty="0">
                <a:solidFill>
                  <a:srgbClr val="FF0000"/>
                </a:solidFill>
              </a:rPr>
            </a:br>
            <a:r>
              <a:rPr lang="ar-SA" sz="2400" b="1" dirty="0">
                <a:solidFill>
                  <a:srgbClr val="FF0000"/>
                </a:solidFill>
              </a:rPr>
              <a:t>ثم تبقى كلمة تحية وتقدير للسادة أعضاء هيئة التدريس ومعاون</a:t>
            </a:r>
            <a:r>
              <a:rPr lang="ar-EG" sz="2400" b="1" dirty="0">
                <a:solidFill>
                  <a:srgbClr val="FF0000"/>
                </a:solidFill>
              </a:rPr>
              <a:t>ي</a:t>
            </a:r>
            <a:r>
              <a:rPr lang="ar-SA" sz="2400" b="1" dirty="0">
                <a:solidFill>
                  <a:srgbClr val="FF0000"/>
                </a:solidFill>
              </a:rPr>
              <a:t>هم وكذلك السادة أعضاء فريق الجهاز الإدارى بالكلية والمستشفى الجامعي بسوهاج على ما يمنحوه لأبنائهم الطلاب من جهد وطاقات كبيرة فى مجال الدراسة والأنشطة الجامعية المختلفة، وأتمنى أن يستمر عطاؤهم وأن يتضاعف جهدهم.</a:t>
            </a:r>
            <a:r>
              <a:rPr lang="en-US" sz="2400" b="1" dirty="0">
                <a:solidFill>
                  <a:srgbClr val="FF0000"/>
                </a:solidFill>
              </a:rPr>
              <a:t/>
            </a:r>
            <a:br>
              <a:rPr lang="en-US" sz="2400" b="1" dirty="0">
                <a:solidFill>
                  <a:srgbClr val="FF0000"/>
                </a:solidFill>
              </a:rPr>
            </a:br>
            <a:r>
              <a:rPr lang="ar-SA" sz="2400" b="1" dirty="0">
                <a:solidFill>
                  <a:srgbClr val="FF0000"/>
                </a:solidFill>
              </a:rPr>
              <a:t>وختاماً أدعو الله العلى القدير أن يوفقكم لتحقيق ما تتطلعون إليه من نجاح وتفوق.</a:t>
            </a:r>
            <a:r>
              <a:rPr lang="en-US" sz="2400" b="1" dirty="0">
                <a:solidFill>
                  <a:srgbClr val="FF0000"/>
                </a:solidFill>
              </a:rPr>
              <a:t/>
            </a:r>
            <a:br>
              <a:rPr lang="en-US" sz="2400" b="1" dirty="0">
                <a:solidFill>
                  <a:srgbClr val="FF0000"/>
                </a:solidFill>
              </a:rPr>
            </a:br>
            <a:r>
              <a:rPr lang="ar-SA" sz="2400" b="1" dirty="0">
                <a:solidFill>
                  <a:srgbClr val="FF0000"/>
                </a:solidFill>
              </a:rPr>
              <a:t>وكل عام وأنتم بخير.</a:t>
            </a:r>
            <a:r>
              <a:rPr lang="en-US" sz="2400" b="1" dirty="0">
                <a:solidFill>
                  <a:srgbClr val="FF0000"/>
                </a:solidFill>
              </a:rPr>
              <a:t/>
            </a:r>
            <a:br>
              <a:rPr lang="en-US" sz="2400" b="1" dirty="0">
                <a:solidFill>
                  <a:srgbClr val="FF0000"/>
                </a:solidFill>
              </a:rPr>
            </a:br>
            <a:r>
              <a:rPr lang="ar-EG" sz="2400" b="1" dirty="0">
                <a:solidFill>
                  <a:srgbClr val="FF0000"/>
                </a:solidFill>
              </a:rPr>
              <a:t>	</a:t>
            </a:r>
            <a:r>
              <a:rPr lang="ar-EG" sz="2400" b="1" dirty="0" smtClean="0"/>
              <a:t>والسلام </a:t>
            </a:r>
            <a:r>
              <a:rPr lang="ar-EG" sz="2400" b="1" dirty="0"/>
              <a:t>عليكم ورحمة الله وبركاته</a:t>
            </a:r>
            <a:r>
              <a:rPr lang="en-US" sz="2400" b="1" dirty="0"/>
              <a:t/>
            </a:r>
            <a:br>
              <a:rPr lang="en-US" sz="2400" b="1" dirty="0"/>
            </a:br>
            <a:r>
              <a:rPr lang="ar-EG" sz="2400" b="1" dirty="0" smtClean="0"/>
              <a:t>                                                             </a:t>
            </a:r>
            <a:r>
              <a:rPr lang="ar-EG" sz="2400" b="1" dirty="0"/>
              <a:t>	</a:t>
            </a:r>
            <a:r>
              <a:rPr lang="ar-EG" sz="2400" b="1" dirty="0" smtClean="0"/>
              <a:t>عميد الكلية</a:t>
            </a:r>
            <a:r>
              <a:rPr lang="en-US" sz="2400" b="1" dirty="0"/>
              <a:t/>
            </a:r>
            <a:br>
              <a:rPr lang="en-US" sz="2400" b="1" dirty="0"/>
            </a:br>
            <a:r>
              <a:rPr lang="ar-EG" sz="2400" b="1" dirty="0" smtClean="0"/>
              <a:t>   </a:t>
            </a:r>
            <a:r>
              <a:rPr lang="ar-EG" sz="2400" b="1" dirty="0"/>
              <a:t>                                                             أ.د./ </a:t>
            </a:r>
            <a:r>
              <a:rPr lang="ar-EG" sz="2400" b="1" dirty="0" smtClean="0"/>
              <a:t>مصطفى عبد الخالق</a:t>
            </a:r>
            <a:r>
              <a:rPr lang="en-US" sz="2400" b="1" dirty="0"/>
              <a:t/>
            </a:r>
            <a:br>
              <a:rPr lang="en-US" sz="2400" b="1" dirty="0"/>
            </a:br>
            <a:endParaRPr lang="ar-EG" sz="2400" dirty="0"/>
          </a:p>
        </p:txBody>
      </p:sp>
    </p:spTree>
    <p:extLst>
      <p:ext uri="{BB962C8B-B14F-4D97-AF65-F5344CB8AC3E}">
        <p14:creationId xmlns:p14="http://schemas.microsoft.com/office/powerpoint/2010/main" val="2756018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29" y="5715000"/>
            <a:ext cx="8229600" cy="1143000"/>
          </a:xfrm>
          <a:solidFill>
            <a:srgbClr val="FFFF00"/>
          </a:solidFill>
        </p:spPr>
        <p:txBody>
          <a:bodyPr>
            <a:normAutofit fontScale="90000"/>
          </a:bodyPr>
          <a:lstStyle/>
          <a:p>
            <a:r>
              <a:rPr lang="ar-EG" b="1" dirty="0" smtClean="0">
                <a:solidFill>
                  <a:srgbClr val="7030A0"/>
                </a:solidFill>
              </a:rPr>
              <a:t>السيد أ.د./ حسان النعمانى</a:t>
            </a:r>
            <a:br>
              <a:rPr lang="ar-EG" b="1" dirty="0" smtClean="0">
                <a:solidFill>
                  <a:srgbClr val="7030A0"/>
                </a:solidFill>
              </a:rPr>
            </a:br>
            <a:r>
              <a:rPr lang="en-US" b="1" dirty="0" smtClean="0">
                <a:solidFill>
                  <a:srgbClr val="7030A0"/>
                </a:solidFill>
              </a:rPr>
              <a:t> </a:t>
            </a:r>
            <a:r>
              <a:rPr lang="ar-EG" b="1" dirty="0" smtClean="0">
                <a:solidFill>
                  <a:srgbClr val="7030A0"/>
                </a:solidFill>
              </a:rPr>
              <a:t> وكيل الكلية</a:t>
            </a:r>
            <a:r>
              <a:rPr lang="ar-EG" b="1" dirty="0">
                <a:solidFill>
                  <a:srgbClr val="7030A0"/>
                </a:solidFill>
              </a:rPr>
              <a:t> </a:t>
            </a:r>
            <a:r>
              <a:rPr lang="ar-EG" b="1" dirty="0" smtClean="0">
                <a:solidFill>
                  <a:srgbClr val="7030A0"/>
                </a:solidFill>
              </a:rPr>
              <a:t>لشئون الدراسات العليا والبحوث</a:t>
            </a:r>
            <a:endParaRPr lang="ar-EG" b="1" dirty="0">
              <a:solidFill>
                <a:srgbClr val="7030A0"/>
              </a:solidFill>
            </a:endParaRPr>
          </a:p>
        </p:txBody>
      </p:sp>
      <p:pic>
        <p:nvPicPr>
          <p:cNvPr id="3074" name="Picture 2" descr="index"/>
          <p:cNvPicPr>
            <a:picLocks noChangeAspect="1" noChangeArrowheads="1"/>
          </p:cNvPicPr>
          <p:nvPr/>
        </p:nvPicPr>
        <p:blipFill>
          <a:blip r:embed="rId2">
            <a:extLst>
              <a:ext uri="{28A0092B-C50C-407E-A947-70E740481C1C}">
                <a14:useLocalDpi xmlns:a14="http://schemas.microsoft.com/office/drawing/2010/main" val="0"/>
              </a:ext>
            </a:extLst>
          </a:blip>
          <a:srcRect l="24710" r="14671" b="20103"/>
          <a:stretch>
            <a:fillRect/>
          </a:stretch>
        </p:blipFill>
        <p:spPr bwMode="auto">
          <a:xfrm>
            <a:off x="2362200" y="609600"/>
            <a:ext cx="4343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577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FFFF00"/>
          </a:solidFill>
        </p:spPr>
        <p:txBody>
          <a:bodyPr>
            <a:noAutofit/>
          </a:bodyPr>
          <a:lstStyle/>
          <a:p>
            <a:pPr algn="r" rtl="1" hangingPunct="0"/>
            <a:r>
              <a:rPr lang="en-US" sz="2400" b="1" dirty="0"/>
              <a:t/>
            </a:r>
            <a:br>
              <a:rPr lang="en-US" sz="2400" b="1" dirty="0"/>
            </a:br>
            <a:r>
              <a:rPr lang="ar-EG" sz="2400" b="1" dirty="0">
                <a:solidFill>
                  <a:srgbClr val="7030A0"/>
                </a:solidFill>
              </a:rPr>
              <a:t>أ</a:t>
            </a:r>
            <a:r>
              <a:rPr lang="ar-SA" sz="2400" b="1" dirty="0">
                <a:solidFill>
                  <a:srgbClr val="7030A0"/>
                </a:solidFill>
              </a:rPr>
              <a:t>بنائي وبناتي طلاب كلية طب سوهاج</a:t>
            </a:r>
            <a:r>
              <a:rPr lang="en-US" sz="2400" b="1" dirty="0">
                <a:solidFill>
                  <a:srgbClr val="7030A0"/>
                </a:solidFill>
              </a:rPr>
              <a:t/>
            </a:r>
            <a:br>
              <a:rPr lang="en-US" sz="2400" b="1" dirty="0">
                <a:solidFill>
                  <a:srgbClr val="7030A0"/>
                </a:solidFill>
              </a:rPr>
            </a:br>
            <a:r>
              <a:rPr lang="ar-SA" sz="2400" b="1" dirty="0"/>
              <a:t> </a:t>
            </a:r>
            <a:r>
              <a:rPr lang="ar-EG" sz="2400" b="1" dirty="0"/>
              <a:t>اهنئكم </a:t>
            </a:r>
            <a:r>
              <a:rPr lang="ar-SA" sz="2400" b="1" dirty="0"/>
              <a:t>ببداية العام الدراسي الجديد وأدعو  الله </a:t>
            </a:r>
            <a:r>
              <a:rPr lang="ar-SA" sz="2400" b="1" dirty="0" smtClean="0"/>
              <a:t>أن </a:t>
            </a:r>
            <a:r>
              <a:rPr lang="ar-SA" sz="2400" b="1" dirty="0"/>
              <a:t>يكون هذا العام عام جد واجتهاد و  توفيق ونجاح واعلموا ان من جد وجد ومن زرع حصد فالنجاح  والتفوق  يحتاج الي مضاعفة مجهودكم والالتزام بحضور المحاضرات  والدروس العمليه والتواصل مع اعضاء هيئة التدريس فأبوابنا وقلوبنا  جميعا مفتوحه لكم  ولاستفسارتكم</a:t>
            </a:r>
            <a:r>
              <a:rPr lang="en-US" sz="2400" b="1" dirty="0"/>
              <a:t>.</a:t>
            </a:r>
            <a:br>
              <a:rPr lang="en-US" sz="2400" b="1" dirty="0"/>
            </a:br>
            <a:r>
              <a:rPr lang="ar-SA" sz="2400" b="1" dirty="0"/>
              <a:t>وختاماً أدعو الله عز وجل أن يوفقكم الى ما يحبه ويرضاه</a:t>
            </a:r>
            <a:r>
              <a:rPr lang="en-US" sz="2400" b="1" dirty="0"/>
              <a:t/>
            </a:r>
            <a:br>
              <a:rPr lang="en-US" sz="2400" b="1" dirty="0"/>
            </a:br>
            <a:r>
              <a:rPr lang="ar-SA" sz="2400" b="1" dirty="0"/>
              <a:t>وكل عام وأنتم بخير</a:t>
            </a:r>
            <a:r>
              <a:rPr lang="en-US" sz="2400" b="1" dirty="0"/>
              <a:t/>
            </a:r>
            <a:br>
              <a:rPr lang="en-US" sz="2400" b="1" dirty="0"/>
            </a:br>
            <a:r>
              <a:rPr lang="en-US" sz="2400" b="1" dirty="0"/>
              <a:t> </a:t>
            </a:r>
            <a:br>
              <a:rPr lang="en-US" sz="2400" b="1" dirty="0"/>
            </a:br>
            <a:r>
              <a:rPr lang="en-US" sz="2400" b="1" dirty="0"/>
              <a:t> </a:t>
            </a:r>
            <a:br>
              <a:rPr lang="en-US" sz="2400" b="1" dirty="0"/>
            </a:br>
            <a:r>
              <a:rPr lang="ar-EG" sz="2400" b="1" dirty="0" smtClean="0"/>
              <a:t>                                                           </a:t>
            </a:r>
            <a:r>
              <a:rPr lang="ar-SA" sz="2400" b="1" dirty="0" smtClean="0"/>
              <a:t>أ.د</a:t>
            </a:r>
            <a:r>
              <a:rPr lang="ar-SA" sz="2400" b="1" dirty="0"/>
              <a:t>/</a:t>
            </a:r>
            <a:r>
              <a:rPr lang="ar-EG" sz="2400" b="1" dirty="0"/>
              <a:t> حسان حمدى عبد الرحمن</a:t>
            </a:r>
            <a:r>
              <a:rPr lang="en-US" sz="2400" b="1" dirty="0"/>
              <a:t/>
            </a:r>
            <a:br>
              <a:rPr lang="en-US" sz="2400" b="1" dirty="0"/>
            </a:br>
            <a:r>
              <a:rPr lang="ar-EG" sz="2400" b="1" dirty="0" smtClean="0"/>
              <a:t>                                                                       </a:t>
            </a:r>
            <a:r>
              <a:rPr lang="ar-SA" sz="2400" b="1" dirty="0" smtClean="0"/>
              <a:t>وكيل </a:t>
            </a:r>
            <a:r>
              <a:rPr lang="ar-SA" sz="2400" b="1" dirty="0"/>
              <a:t>الكلية</a:t>
            </a:r>
            <a:r>
              <a:rPr lang="en-US" sz="2400" b="1" dirty="0"/>
              <a:t/>
            </a:r>
            <a:br>
              <a:rPr lang="en-US" sz="2400" b="1" dirty="0"/>
            </a:br>
            <a:r>
              <a:rPr lang="ar-EG" sz="2400" b="1" dirty="0" smtClean="0"/>
              <a:t>                </a:t>
            </a:r>
            <a:r>
              <a:rPr lang="ar-SA" sz="2400" b="1" dirty="0" smtClean="0"/>
              <a:t>لشئون </a:t>
            </a:r>
            <a:r>
              <a:rPr lang="ar-SA" sz="2400" b="1" dirty="0"/>
              <a:t>الدراسات العليا والبحوث</a:t>
            </a:r>
            <a:r>
              <a:rPr lang="ar-EG" sz="2400" b="1" dirty="0">
                <a:solidFill>
                  <a:srgbClr val="FF0000"/>
                </a:solidFill>
              </a:rPr>
              <a:t>	</a:t>
            </a:r>
            <a:r>
              <a:rPr lang="en-US" sz="2400" b="1" dirty="0"/>
              <a:t/>
            </a:r>
            <a:br>
              <a:rPr lang="en-US" sz="2400" b="1" dirty="0"/>
            </a:br>
            <a:r>
              <a:rPr lang="ar-EG" sz="2400" b="1" dirty="0" smtClean="0"/>
              <a:t>                                                             </a:t>
            </a:r>
            <a:r>
              <a:rPr lang="ar-EG" sz="2400" b="1" dirty="0"/>
              <a:t>	</a:t>
            </a:r>
            <a:endParaRPr lang="ar-EG" sz="2400" dirty="0"/>
          </a:p>
        </p:txBody>
      </p:sp>
    </p:spTree>
    <p:extLst>
      <p:ext uri="{BB962C8B-B14F-4D97-AF65-F5344CB8AC3E}">
        <p14:creationId xmlns:p14="http://schemas.microsoft.com/office/powerpoint/2010/main" val="1419903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Slide Number Placeholder 4"/>
          <p:cNvSpPr>
            <a:spLocks noGrp="1"/>
          </p:cNvSpPr>
          <p:nvPr>
            <p:ph type="sldNum" sz="quarter" idx="12"/>
          </p:nvPr>
        </p:nvSpPr>
        <p:spPr bwMode="auto">
          <a:xfrm>
            <a:off x="6553200" y="640873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13D68583-81FA-4F2A-899D-33E889934BA0}" type="slidenum">
              <a:rPr lang="en-US" altLang="ar-EG" smtClean="0">
                <a:solidFill>
                  <a:schemeClr val="bg1"/>
                </a:solidFill>
              </a:rPr>
              <a:pPr/>
              <a:t>15</a:t>
            </a:fld>
            <a:endParaRPr lang="en-US" altLang="ar-EG">
              <a:solidFill>
                <a:schemeClr val="bg1"/>
              </a:solidFill>
            </a:endParaRPr>
          </a:p>
        </p:txBody>
      </p:sp>
      <p:sp>
        <p:nvSpPr>
          <p:cNvPr id="220165" name="Footer Placeholder 1"/>
          <p:cNvSpPr txBox="1">
            <a:spLocks/>
          </p:cNvSpPr>
          <p:nvPr/>
        </p:nvSpPr>
        <p:spPr bwMode="auto">
          <a:xfrm>
            <a:off x="3124200" y="66452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EG" altLang="ar-EG" sz="1600" b="1">
                <a:solidFill>
                  <a:schemeClr val="bg1"/>
                </a:solidFill>
              </a:rPr>
              <a:t>إدارة التدريب</a:t>
            </a:r>
            <a:endParaRPr lang="en-US" altLang="ar-EG" sz="1600" b="1">
              <a:solidFill>
                <a:schemeClr val="bg1"/>
              </a:solidFill>
            </a:endParaRPr>
          </a:p>
          <a:p>
            <a:pPr algn="ctr" eaLnBrk="1" hangingPunct="1"/>
            <a:endParaRPr lang="en-US" altLang="ar-EG" sz="2400" b="1">
              <a:solidFill>
                <a:schemeClr val="bg1"/>
              </a:solidFill>
            </a:endParaRPr>
          </a:p>
        </p:txBody>
      </p:sp>
      <p:sp>
        <p:nvSpPr>
          <p:cNvPr id="2" name="Title 1"/>
          <p:cNvSpPr>
            <a:spLocks noGrp="1"/>
          </p:cNvSpPr>
          <p:nvPr>
            <p:ph type="title"/>
          </p:nvPr>
        </p:nvSpPr>
        <p:spPr>
          <a:xfrm>
            <a:off x="457200" y="2286000"/>
            <a:ext cx="8229600" cy="1143000"/>
          </a:xfrm>
          <a:solidFill>
            <a:srgbClr val="FFFF00"/>
          </a:solidFill>
        </p:spPr>
        <p:txBody>
          <a:bodyPr>
            <a:normAutofit/>
          </a:bodyPr>
          <a:lstStyle/>
          <a:p>
            <a:r>
              <a:rPr lang="en-US" sz="6000" b="1" dirty="0"/>
              <a:t>Summary &amp; </a:t>
            </a:r>
            <a:r>
              <a:rPr lang="en-US" sz="6000" b="1" dirty="0" smtClean="0"/>
              <a:t>Conclusions</a:t>
            </a:r>
            <a:endParaRPr lang="ar-EG" sz="6000" b="1" dirty="0"/>
          </a:p>
        </p:txBody>
      </p:sp>
    </p:spTree>
    <p:extLst>
      <p:ext uri="{BB962C8B-B14F-4D97-AF65-F5344CB8AC3E}">
        <p14:creationId xmlns:p14="http://schemas.microsoft.com/office/powerpoint/2010/main" val="2979374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Number Placeholder 4"/>
          <p:cNvSpPr>
            <a:spLocks noGrp="1"/>
          </p:cNvSpPr>
          <p:nvPr>
            <p:ph type="sldNum" sz="quarter" idx="11"/>
          </p:nvPr>
        </p:nvSpPr>
        <p:spPr bwMode="auto">
          <a:xfrm>
            <a:off x="6553200" y="640873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07E16A21-6120-4100-AF4F-FFD395DB3A0E}" type="slidenum">
              <a:rPr lang="en-US" altLang="ar-EG" smtClean="0">
                <a:solidFill>
                  <a:schemeClr val="bg1"/>
                </a:solidFill>
              </a:rPr>
              <a:pPr/>
              <a:t>16</a:t>
            </a:fld>
            <a:endParaRPr lang="en-US" altLang="ar-EG">
              <a:solidFill>
                <a:schemeClr val="bg1"/>
              </a:solidFill>
            </a:endParaRPr>
          </a:p>
        </p:txBody>
      </p:sp>
      <p:sp>
        <p:nvSpPr>
          <p:cNvPr id="221187" name="Slide Number Placeholder 8"/>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fld id="{E870C09F-24B9-43FF-B961-04CF7DA70592}" type="slidenum">
              <a:rPr lang="ar-EG" altLang="ar-EG" sz="1400">
                <a:solidFill>
                  <a:schemeClr val="bg1"/>
                </a:solidFill>
                <a:latin typeface="Gill Sans MT" pitchFamily="34" charset="0"/>
              </a:rPr>
              <a:pPr rtl="1" eaLnBrk="1" hangingPunct="1"/>
              <a:t>16</a:t>
            </a:fld>
            <a:endParaRPr lang="ar-EG" altLang="ar-EG" sz="1400">
              <a:solidFill>
                <a:schemeClr val="bg1"/>
              </a:solidFill>
              <a:latin typeface="Gill Sans MT" pitchFamily="34" charset="0"/>
            </a:endParaRPr>
          </a:p>
        </p:txBody>
      </p:sp>
      <p:sp>
        <p:nvSpPr>
          <p:cNvPr id="22119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r>
              <a:rPr lang="ar-EG" altLang="ar-EG" sz="1600">
                <a:solidFill>
                  <a:schemeClr val="bg1"/>
                </a:solidFill>
              </a:rPr>
              <a:t>إدارة التدريب</a:t>
            </a:r>
            <a:endParaRPr lang="en-US" altLang="ar-EG" sz="1600">
              <a:solidFill>
                <a:schemeClr val="bg1"/>
              </a:solidFill>
            </a:endParaRPr>
          </a:p>
          <a:p>
            <a:endParaRPr lang="en-US" altLang="ar-EG">
              <a:solidFill>
                <a:schemeClr val="bg1"/>
              </a:solidFill>
            </a:endParaRPr>
          </a:p>
        </p:txBody>
      </p:sp>
      <p:sp>
        <p:nvSpPr>
          <p:cNvPr id="221197" name="TextBox 7"/>
          <p:cNvSpPr txBox="1">
            <a:spLocks noChangeArrowheads="1"/>
          </p:cNvSpPr>
          <p:nvPr/>
        </p:nvSpPr>
        <p:spPr bwMode="auto">
          <a:xfrm>
            <a:off x="2133600" y="2285999"/>
            <a:ext cx="5029200" cy="830997"/>
          </a:xfrm>
          <a:prstGeom prst="rect">
            <a:avLst/>
          </a:prstGeom>
          <a:solidFill>
            <a:srgbClr val="FFFF00"/>
          </a:solidFill>
          <a:ln>
            <a:noFill/>
          </a:ln>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en-US" altLang="ar-EG" sz="4800" b="1" dirty="0">
                <a:solidFill>
                  <a:srgbClr val="7030A0"/>
                </a:solidFill>
              </a:rPr>
              <a:t>Accountability</a:t>
            </a:r>
            <a:endParaRPr lang="ar-EG" altLang="ar-EG" sz="4800" b="1" dirty="0">
              <a:solidFill>
                <a:srgbClr val="7030A0"/>
              </a:solidFill>
            </a:endParaRPr>
          </a:p>
        </p:txBody>
      </p:sp>
    </p:spTree>
    <p:extLst>
      <p:ext uri="{BB962C8B-B14F-4D97-AF65-F5344CB8AC3E}">
        <p14:creationId xmlns:p14="http://schemas.microsoft.com/office/powerpoint/2010/main" val="3216941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Number Placeholder 4"/>
          <p:cNvSpPr>
            <a:spLocks noGrp="1"/>
          </p:cNvSpPr>
          <p:nvPr>
            <p:ph type="sldNum" sz="quarter" idx="12"/>
          </p:nvPr>
        </p:nvSpPr>
        <p:spPr bwMode="auto">
          <a:xfrm>
            <a:off x="6553200" y="640873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10AA18A5-A225-426C-AFE6-BB8BB94F5C22}" type="slidenum">
              <a:rPr lang="en-US" altLang="ar-EG" smtClean="0">
                <a:solidFill>
                  <a:srgbClr val="FFFFFF"/>
                </a:solidFill>
              </a:rPr>
              <a:pPr/>
              <a:t>17</a:t>
            </a:fld>
            <a:endParaRPr lang="en-US" altLang="ar-EG">
              <a:solidFill>
                <a:srgbClr val="FFFFFF"/>
              </a:solidFill>
            </a:endParaRPr>
          </a:p>
        </p:txBody>
      </p:sp>
      <p:sp>
        <p:nvSpPr>
          <p:cNvPr id="18" name="AutoShape 23"/>
          <p:cNvSpPr>
            <a:spLocks noChangeArrowheads="1"/>
          </p:cNvSpPr>
          <p:nvPr/>
        </p:nvSpPr>
        <p:spPr bwMode="auto">
          <a:xfrm>
            <a:off x="3505200" y="990600"/>
            <a:ext cx="3913188" cy="2971800"/>
          </a:xfrm>
          <a:prstGeom prst="wedgeEllipseCallout">
            <a:avLst>
              <a:gd name="adj1" fmla="val -63102"/>
              <a:gd name="adj2" fmla="val 39352"/>
            </a:avLst>
          </a:prstGeom>
          <a:solidFill>
            <a:srgbClr val="FF9933"/>
          </a:solidFill>
          <a:ln w="9525">
            <a:solidFill>
              <a:schemeClr val="tx1"/>
            </a:solidFill>
            <a:miter lim="800000"/>
            <a:headEnd/>
            <a:tailEnd/>
          </a:ln>
        </p:spPr>
        <p:txBody>
          <a:bodyPr wrap="none" anchor="ctr"/>
          <a:lstStyle/>
          <a:p>
            <a:pPr algn="ctr" rtl="1"/>
            <a:endParaRPr lang="en-US" altLang="en-US">
              <a:solidFill>
                <a:srgbClr val="000000"/>
              </a:solidFill>
            </a:endParaRPr>
          </a:p>
        </p:txBody>
      </p:sp>
      <p:sp>
        <p:nvSpPr>
          <p:cNvPr id="19" name="Text Box 24">
            <a:extLst/>
          </p:cNvPr>
          <p:cNvSpPr txBox="1">
            <a:spLocks noChangeArrowheads="1"/>
          </p:cNvSpPr>
          <p:nvPr/>
        </p:nvSpPr>
        <p:spPr bwMode="auto">
          <a:xfrm>
            <a:off x="3949700" y="1381125"/>
            <a:ext cx="3384550" cy="1938992"/>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a:spcBef>
                <a:spcPct val="50000"/>
              </a:spcBef>
              <a:defRPr/>
            </a:pPr>
            <a:r>
              <a:rPr lang="en-US" altLang="en-US" sz="4000" b="1" dirty="0">
                <a:solidFill>
                  <a:srgbClr val="7030A0"/>
                </a:solidFill>
                <a:effectLst>
                  <a:outerShdw blurRad="38100" dist="38100" dir="2700000" algn="tl">
                    <a:srgbClr val="000000">
                      <a:alpha val="43137"/>
                    </a:srgbClr>
                  </a:outerShdw>
                </a:effectLst>
              </a:rPr>
              <a:t>Did you meet your anticipation?</a:t>
            </a:r>
            <a:endParaRPr lang="ar-SA" altLang="en-US" sz="4000" b="1" dirty="0">
              <a:solidFill>
                <a:srgbClr val="7030A0"/>
              </a:solidFill>
              <a:effectLst>
                <a:outerShdw blurRad="38100" dist="38100" dir="2700000" algn="tl">
                  <a:srgbClr val="000000">
                    <a:alpha val="43137"/>
                  </a:srgbClr>
                </a:outerShdw>
              </a:effectLst>
            </a:endParaRPr>
          </a:p>
        </p:txBody>
      </p:sp>
      <p:sp>
        <p:nvSpPr>
          <p:cNvPr id="222214" name="Footer Placeholder 1"/>
          <p:cNvSpPr txBox="1">
            <a:spLocks/>
          </p:cNvSpPr>
          <p:nvPr/>
        </p:nvSpPr>
        <p:spPr bwMode="auto">
          <a:xfrm>
            <a:off x="3124200" y="66452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EG" altLang="ar-EG" sz="1600" b="1">
                <a:solidFill>
                  <a:schemeClr val="bg1"/>
                </a:solidFill>
              </a:rPr>
              <a:t>إدارة التدريب</a:t>
            </a:r>
            <a:endParaRPr lang="en-US" altLang="ar-EG" sz="1600" b="1">
              <a:solidFill>
                <a:schemeClr val="bg1"/>
              </a:solidFill>
            </a:endParaRPr>
          </a:p>
          <a:p>
            <a:pPr algn="ctr" eaLnBrk="1" hangingPunct="1"/>
            <a:endParaRPr lang="en-US" altLang="ar-EG" sz="2400" b="1">
              <a:solidFill>
                <a:schemeClr val="bg1"/>
              </a:solidFill>
            </a:endParaRPr>
          </a:p>
        </p:txBody>
      </p:sp>
      <p:pic>
        <p:nvPicPr>
          <p:cNvPr id="7" name="Picture 2" descr="faculty logo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2819400"/>
            <a:ext cx="2209800" cy="20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4536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box(in)">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autoUpdateAnimBg="0"/>
      <p:bldP spid="1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485900" y="877888"/>
            <a:ext cx="6172200" cy="857250"/>
          </a:xfrm>
          <a:solidFill>
            <a:schemeClr val="accent3"/>
          </a:solidFill>
        </p:spPr>
        <p:txBody>
          <a:bodyPr rtlCol="0">
            <a:normAutofit/>
          </a:bodyPr>
          <a:lstStyle/>
          <a:p>
            <a:pPr eaLnBrk="1" fontAlgn="auto" hangingPunct="1">
              <a:spcAft>
                <a:spcPts val="0"/>
              </a:spcAft>
              <a:defRPr/>
            </a:pPr>
            <a:r>
              <a:rPr lang="en-US" sz="4800" b="1" dirty="0" smtClean="0">
                <a:solidFill>
                  <a:srgbClr val="C00000"/>
                </a:solidFill>
              </a:rPr>
              <a:t>Dear Student</a:t>
            </a:r>
            <a:endParaRPr lang="en-US" sz="4800" b="1" dirty="0">
              <a:solidFill>
                <a:srgbClr val="C00000"/>
              </a:solidFill>
            </a:endParaRPr>
          </a:p>
        </p:txBody>
      </p:sp>
      <p:sp>
        <p:nvSpPr>
          <p:cNvPr id="3" name="Content Placeholder 2">
            <a:extLst/>
          </p:cNvPr>
          <p:cNvSpPr>
            <a:spLocks noGrp="1"/>
          </p:cNvSpPr>
          <p:nvPr>
            <p:ph idx="1"/>
          </p:nvPr>
        </p:nvSpPr>
        <p:spPr>
          <a:xfrm>
            <a:off x="0" y="2066925"/>
            <a:ext cx="9144000" cy="3395663"/>
          </a:xfrm>
          <a:solidFill>
            <a:srgbClr val="FFFF00"/>
          </a:solidFill>
        </p:spPr>
        <p:txBody>
          <a:bodyPr rtlCol="0">
            <a:normAutofit/>
          </a:bodyPr>
          <a:lstStyle/>
          <a:p>
            <a:pPr algn="l">
              <a:defRPr/>
            </a:pPr>
            <a:r>
              <a:rPr lang="en-US" sz="4000" b="1" dirty="0">
                <a:solidFill>
                  <a:srgbClr val="7030A0"/>
                </a:solidFill>
              </a:rPr>
              <a:t>Please note the need to enter the college website:</a:t>
            </a:r>
            <a:r>
              <a:rPr lang="en-US" sz="4000" b="1" dirty="0"/>
              <a:t>  </a:t>
            </a:r>
            <a:endParaRPr lang="en-US" sz="4000" b="1" dirty="0" smtClean="0"/>
          </a:p>
          <a:p>
            <a:pPr marL="0" indent="0" algn="l">
              <a:buNone/>
              <a:defRPr/>
            </a:pPr>
            <a:r>
              <a:rPr lang="en-US" sz="3600" b="1" dirty="0" smtClean="0"/>
              <a:t>http</a:t>
            </a:r>
            <a:r>
              <a:rPr lang="en-US" sz="3600" b="1" dirty="0"/>
              <a:t>://</a:t>
            </a:r>
            <a:r>
              <a:rPr lang="en-US" sz="3600" b="1" dirty="0"/>
              <a:t>www.sohag-univ.edu.eg/facemed/ </a:t>
            </a:r>
            <a:r>
              <a:rPr lang="en-US" sz="4000" b="1" dirty="0"/>
              <a:t>  </a:t>
            </a:r>
            <a:endParaRPr lang="en-US" sz="4000" b="1" dirty="0" smtClean="0"/>
          </a:p>
          <a:p>
            <a:pPr>
              <a:defRPr/>
            </a:pPr>
            <a:r>
              <a:rPr lang="en-US" sz="4000" b="1" dirty="0">
                <a:solidFill>
                  <a:srgbClr val="7030A0"/>
                </a:solidFill>
              </a:rPr>
              <a:t>Please</a:t>
            </a:r>
            <a:r>
              <a:rPr lang="en-US" sz="4000" b="1" dirty="0">
                <a:solidFill>
                  <a:srgbClr val="7030A0"/>
                </a:solidFill>
              </a:rPr>
              <a:t> </a:t>
            </a:r>
            <a:r>
              <a:rPr lang="en-US" sz="4000" b="1" dirty="0">
                <a:solidFill>
                  <a:srgbClr val="7030A0"/>
                </a:solidFill>
              </a:rPr>
              <a:t>register on the program website</a:t>
            </a:r>
          </a:p>
        </p:txBody>
      </p:sp>
      <p:sp>
        <p:nvSpPr>
          <p:cNvPr id="223236" name="Footer Placeholder 3"/>
          <p:cNvSpPr>
            <a:spLocks noGrp="1"/>
          </p:cNvSpPr>
          <p:nvPr>
            <p:ph type="ftr" sz="quarter" idx="11"/>
          </p:nvPr>
        </p:nvSpPr>
        <p:spPr bwMode="auto">
          <a:xfrm>
            <a:off x="3124200" y="5726113"/>
            <a:ext cx="2895600"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r>
              <a:rPr lang="ar-EG" altLang="ar-EG" b="1">
                <a:solidFill>
                  <a:schemeClr val="bg1"/>
                </a:solidFill>
              </a:rPr>
              <a:t>إدارة التدريب </a:t>
            </a:r>
            <a:endParaRPr lang="en-US" altLang="ar-EG" b="1">
              <a:solidFill>
                <a:schemeClr val="bg1"/>
              </a:solidFill>
            </a:endParaRPr>
          </a:p>
        </p:txBody>
      </p:sp>
      <p:sp>
        <p:nvSpPr>
          <p:cNvPr id="2232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60B4BB45-69AF-4A54-B6AE-78E2CBEC4754}" type="slidenum">
              <a:rPr lang="en-US" altLang="ar-EG" smtClean="0">
                <a:solidFill>
                  <a:srgbClr val="898989"/>
                </a:solidFill>
              </a:rPr>
              <a:pPr/>
              <a:t>18</a:t>
            </a:fld>
            <a:endParaRPr lang="en-US" altLang="ar-EG">
              <a:solidFill>
                <a:srgbClr val="898989"/>
              </a:solidFill>
            </a:endParaRPr>
          </a:p>
        </p:txBody>
      </p:sp>
      <p:sp>
        <p:nvSpPr>
          <p:cNvPr id="223238" name="Footer Placeholder 1"/>
          <p:cNvSpPr txBox="1">
            <a:spLocks/>
          </p:cNvSpPr>
          <p:nvPr/>
        </p:nvSpPr>
        <p:spPr bwMode="auto">
          <a:xfrm>
            <a:off x="3124200" y="66452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EG" altLang="ar-EG" sz="1600" b="1">
                <a:solidFill>
                  <a:schemeClr val="bg1"/>
                </a:solidFill>
              </a:rPr>
              <a:t>إدارة التدريب</a:t>
            </a:r>
            <a:endParaRPr lang="en-US" altLang="ar-EG" sz="1600" b="1">
              <a:solidFill>
                <a:schemeClr val="bg1"/>
              </a:solidFill>
            </a:endParaRPr>
          </a:p>
          <a:p>
            <a:pPr algn="ctr" eaLnBrk="1" hangingPunct="1"/>
            <a:endParaRPr lang="en-US" altLang="ar-EG" sz="2400" b="1">
              <a:solidFill>
                <a:schemeClr val="bg1"/>
              </a:solidFill>
            </a:endParaRPr>
          </a:p>
        </p:txBody>
      </p:sp>
    </p:spTree>
    <p:extLst>
      <p:ext uri="{BB962C8B-B14F-4D97-AF65-F5344CB8AC3E}">
        <p14:creationId xmlns:p14="http://schemas.microsoft.com/office/powerpoint/2010/main" val="798977259"/>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Slide Number Placeholder 4"/>
          <p:cNvSpPr>
            <a:spLocks noGrp="1"/>
          </p:cNvSpPr>
          <p:nvPr>
            <p:ph type="sldNum" sz="quarter" idx="12"/>
          </p:nvPr>
        </p:nvSpPr>
        <p:spPr bwMode="auto">
          <a:xfrm>
            <a:off x="6553200" y="640873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858054DF-B5DE-4D0E-BB26-79A674694DCF}" type="slidenum">
              <a:rPr lang="en-US" altLang="ar-EG" smtClean="0">
                <a:solidFill>
                  <a:schemeClr val="bg1"/>
                </a:solidFill>
              </a:rPr>
              <a:pPr/>
              <a:t>19</a:t>
            </a:fld>
            <a:endParaRPr lang="en-US" altLang="ar-EG">
              <a:solidFill>
                <a:schemeClr val="bg1"/>
              </a:solidFill>
            </a:endParaRPr>
          </a:p>
        </p:txBody>
      </p:sp>
      <p:sp>
        <p:nvSpPr>
          <p:cNvPr id="224261" name="Footer Placeholder 1"/>
          <p:cNvSpPr txBox="1">
            <a:spLocks/>
          </p:cNvSpPr>
          <p:nvPr/>
        </p:nvSpPr>
        <p:spPr bwMode="auto">
          <a:xfrm>
            <a:off x="3124200" y="66452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EG" altLang="ar-EG" sz="1600" b="1">
                <a:solidFill>
                  <a:schemeClr val="bg1"/>
                </a:solidFill>
              </a:rPr>
              <a:t>إدارة التدريب</a:t>
            </a:r>
            <a:endParaRPr lang="en-US" altLang="ar-EG" sz="1600" b="1">
              <a:solidFill>
                <a:schemeClr val="bg1"/>
              </a:solidFill>
            </a:endParaRPr>
          </a:p>
          <a:p>
            <a:pPr algn="ctr" eaLnBrk="1" hangingPunct="1"/>
            <a:endParaRPr lang="en-US" altLang="ar-EG" sz="2400" b="1">
              <a:solidFill>
                <a:schemeClr val="bg1"/>
              </a:solidFill>
            </a:endParaRPr>
          </a:p>
        </p:txBody>
      </p:sp>
      <p:sp>
        <p:nvSpPr>
          <p:cNvPr id="2" name="Title 1"/>
          <p:cNvSpPr>
            <a:spLocks noGrp="1"/>
          </p:cNvSpPr>
          <p:nvPr>
            <p:ph type="title"/>
          </p:nvPr>
        </p:nvSpPr>
        <p:spPr>
          <a:xfrm>
            <a:off x="457200" y="990600"/>
            <a:ext cx="8229600" cy="5029200"/>
          </a:xfrm>
          <a:solidFill>
            <a:srgbClr val="FFFF00"/>
          </a:solidFill>
        </p:spPr>
        <p:txBody>
          <a:bodyPr>
            <a:noAutofit/>
          </a:bodyPr>
          <a:lstStyle/>
          <a:p>
            <a:pPr marL="1143000" indent="-1143000" algn="l">
              <a:buFont typeface="Arial" pitchFamily="34" charset="0"/>
              <a:buChar char="•"/>
            </a:pPr>
            <a:r>
              <a:rPr lang="en-US" sz="9600" b="1" dirty="0">
                <a:solidFill>
                  <a:srgbClr val="FF0000"/>
                </a:solidFill>
              </a:rPr>
              <a:t>Reflection</a:t>
            </a:r>
            <a:br>
              <a:rPr lang="en-US" sz="9600" b="1" dirty="0">
                <a:solidFill>
                  <a:srgbClr val="FF0000"/>
                </a:solidFill>
              </a:rPr>
            </a:br>
            <a:r>
              <a:rPr lang="en-US" sz="9600" b="1" dirty="0">
                <a:solidFill>
                  <a:srgbClr val="FF0000"/>
                </a:solidFill>
              </a:rPr>
              <a:t>- </a:t>
            </a:r>
            <a:r>
              <a:rPr lang="en-US" sz="9600" b="1" dirty="0">
                <a:solidFill>
                  <a:srgbClr val="7030A0"/>
                </a:solidFill>
              </a:rPr>
              <a:t>Seminar</a:t>
            </a:r>
            <a:br>
              <a:rPr lang="en-US" sz="9600" b="1" dirty="0">
                <a:solidFill>
                  <a:srgbClr val="7030A0"/>
                </a:solidFill>
              </a:rPr>
            </a:br>
            <a:r>
              <a:rPr lang="en-US" sz="9600" b="1" dirty="0">
                <a:solidFill>
                  <a:srgbClr val="7030A0"/>
                </a:solidFill>
              </a:rPr>
              <a:t>- Portfolio</a:t>
            </a:r>
            <a:endParaRPr lang="ar-EG" sz="9600" b="1" dirty="0">
              <a:solidFill>
                <a:srgbClr val="7030A0"/>
              </a:solidFill>
            </a:endParaRPr>
          </a:p>
        </p:txBody>
      </p:sp>
    </p:spTree>
    <p:extLst>
      <p:ext uri="{BB962C8B-B14F-4D97-AF65-F5344CB8AC3E}">
        <p14:creationId xmlns:p14="http://schemas.microsoft.com/office/powerpoint/2010/main" val="384871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zertbtyyoi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a:xfrm>
            <a:off x="5219700" y="3284538"/>
            <a:ext cx="2962275" cy="1524000"/>
          </a:xfrm>
        </p:spPr>
        <p:txBody>
          <a:bodyPr>
            <a:normAutofit fontScale="90000"/>
          </a:bodyPr>
          <a:lstStyle/>
          <a:p>
            <a:pPr eaLnBrk="1" hangingPunct="1">
              <a:lnSpc>
                <a:spcPct val="150000"/>
              </a:lnSpc>
            </a:pPr>
            <a:r>
              <a:rPr lang="ar-EG" altLang="ar-EG" sz="6000">
                <a:solidFill>
                  <a:srgbClr val="FFC000"/>
                </a:solidFill>
                <a:ea typeface="AF_Taif Normal"/>
                <a:cs typeface="AF_Taif Normal"/>
              </a:rPr>
              <a:t>أهلا بحضراتكم</a:t>
            </a:r>
          </a:p>
        </p:txBody>
      </p:sp>
      <p:sp>
        <p:nvSpPr>
          <p:cNvPr id="6148"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r>
              <a:rPr lang="ar-EG" altLang="ar-EG">
                <a:solidFill>
                  <a:srgbClr val="898989"/>
                </a:solidFill>
              </a:rPr>
              <a:t>إدارة التدريب </a:t>
            </a:r>
            <a:endParaRPr lang="en-US" altLang="ar-EG">
              <a:solidFill>
                <a:srgbClr val="898989"/>
              </a:solidFill>
            </a:endParaRPr>
          </a:p>
        </p:txBody>
      </p:sp>
      <p:sp>
        <p:nvSpPr>
          <p:cNvPr id="614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98547E6E-571A-499B-BE85-347A5DBAE64E}" type="slidenum">
              <a:rPr lang="en-US" altLang="ar-EG" smtClean="0">
                <a:solidFill>
                  <a:srgbClr val="898989"/>
                </a:solidFill>
              </a:rPr>
              <a:pPr/>
              <a:t>2</a:t>
            </a:fld>
            <a:endParaRPr lang="en-US" altLang="ar-EG">
              <a:solidFill>
                <a:srgbClr val="898989"/>
              </a:solidFill>
            </a:endParaRPr>
          </a:p>
        </p:txBody>
      </p:sp>
    </p:spTree>
    <p:extLst>
      <p:ext uri="{BB962C8B-B14F-4D97-AF65-F5344CB8AC3E}">
        <p14:creationId xmlns:p14="http://schemas.microsoft.com/office/powerpoint/2010/main" val="1928449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flowers.jpg">
            <a:extLst/>
          </p:cNvPr>
          <p:cNvPicPr>
            <a:picLocks noChangeAspect="1"/>
          </p:cNvPicPr>
          <p:nvPr/>
        </p:nvPicPr>
        <p:blipFill>
          <a:blip r:embed="rId2" cstate="print"/>
          <a:stretch>
            <a:fillRect/>
          </a:stretch>
        </p:blipFill>
        <p:spPr bwMode="auto">
          <a:xfrm>
            <a:off x="457200" y="1676400"/>
            <a:ext cx="3744416" cy="3744416"/>
          </a:xfrm>
          <a:prstGeom prst="ellipse">
            <a:avLst/>
          </a:prstGeom>
          <a:ln>
            <a:noFill/>
          </a:ln>
          <a:effectLst>
            <a:outerShdw blurRad="50800" dist="38100" dir="2700000" algn="tl" rotWithShape="0">
              <a:prstClr val="black">
                <a:alpha val="40000"/>
              </a:prstClr>
            </a:outerShdw>
            <a:reflection blurRad="6350" stA="50000" endA="300" endPos="90000" dist="50800" dir="5400000" sy="-100000" algn="bl" rotWithShape="0"/>
            <a:softEdge rad="112500"/>
          </a:effectLst>
        </p:spPr>
      </p:pic>
      <p:sp>
        <p:nvSpPr>
          <p:cNvPr id="5" name="Title 1">
            <a:extLst/>
          </p:cNvPr>
          <p:cNvSpPr txBox="1">
            <a:spLocks/>
          </p:cNvSpPr>
          <p:nvPr/>
        </p:nvSpPr>
        <p:spPr>
          <a:xfrm>
            <a:off x="2590800" y="3287241"/>
            <a:ext cx="6400800" cy="1686397"/>
          </a:xfrm>
          <a:prstGeom prst="rect">
            <a:avLst/>
          </a:prstGeom>
        </p:spPr>
        <p:txBody>
          <a:bodyPr lIns="0" tIns="9144" rIns="0" bIns="9144" anchor="b">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Aft>
                <a:spcPts val="0"/>
              </a:spcAft>
              <a:defRPr/>
            </a:pPr>
            <a:r>
              <a:rPr lang="ar-EG"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j-ea"/>
              </a:rPr>
              <a:t>يسعدنا التواصل مع </a:t>
            </a:r>
            <a:r>
              <a:rPr lang="ar-EG"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j-ea"/>
              </a:rPr>
              <a:t>حضراتكم</a:t>
            </a:r>
            <a:endParaRPr lang="ar-EG"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j-ea"/>
            </a:endParaRPr>
          </a:p>
          <a:p>
            <a:pPr algn="ctr" rtl="1">
              <a:defRPr/>
            </a:pPr>
            <a:r>
              <a:rPr lang="ar-EG" sz="3600" b="1" dirty="0"/>
              <a:t> </a:t>
            </a: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http://www.sohag-univ.edu.eg/facemed/</a:t>
            </a:r>
            <a:endParaRPr lang="ar-EG"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itle 1">
            <a:extLst/>
          </p:cNvPr>
          <p:cNvSpPr txBox="1">
            <a:spLocks/>
          </p:cNvSpPr>
          <p:nvPr/>
        </p:nvSpPr>
        <p:spPr>
          <a:xfrm>
            <a:off x="4343400" y="1905000"/>
            <a:ext cx="3794448" cy="1258416"/>
          </a:xfrm>
          <a:prstGeom prst="rect">
            <a:avLst/>
          </a:prstGeom>
          <a:solidFill>
            <a:srgbClr val="FFFF00"/>
          </a:solidFill>
          <a:ln>
            <a:noFill/>
          </a:ln>
        </p:spPr>
        <p:txBody>
          <a:bodyPr lIns="0" tIns="9144" rIns="0" bIns="9144" anchor="b">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150000"/>
              </a:lnSpc>
              <a:spcAft>
                <a:spcPts val="0"/>
              </a:spcAft>
              <a:defRPr/>
            </a:pPr>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AF_Taif Normal" pitchFamily="2" charset="-78"/>
              </a:rPr>
              <a:t>Thank you</a:t>
            </a:r>
            <a:endParaRPr lang="ar-EG"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AF_Taif Normal" pitchFamily="2" charset="-78"/>
            </a:endParaRPr>
          </a:p>
        </p:txBody>
      </p:sp>
      <p:sp>
        <p:nvSpPr>
          <p:cNvPr id="225285" name="Slide Number Placeholder 4"/>
          <p:cNvSpPr>
            <a:spLocks noGrp="1"/>
          </p:cNvSpPr>
          <p:nvPr>
            <p:ph type="sldNum" sz="quarter" idx="12"/>
          </p:nvPr>
        </p:nvSpPr>
        <p:spPr bwMode="auto">
          <a:xfrm>
            <a:off x="6553200" y="640873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31E6CBE2-7512-4E34-99C9-63154DBFEE5A}" type="slidenum">
              <a:rPr lang="en-US" altLang="ar-EG" smtClean="0">
                <a:solidFill>
                  <a:schemeClr val="bg1"/>
                </a:solidFill>
              </a:rPr>
              <a:pPr/>
              <a:t>20</a:t>
            </a:fld>
            <a:endParaRPr lang="en-US" altLang="ar-EG">
              <a:solidFill>
                <a:schemeClr val="bg1"/>
              </a:solidFill>
            </a:endParaRPr>
          </a:p>
        </p:txBody>
      </p:sp>
      <p:sp>
        <p:nvSpPr>
          <p:cNvPr id="225286" name="Slide Number Placeholder 8"/>
          <p:cNvSpPr txBox="1">
            <a:spLocks noGrp="1" noChangeArrowheads="1"/>
          </p:cNvSpPr>
          <p:nvPr/>
        </p:nvSpPr>
        <p:spPr bwMode="auto">
          <a:xfrm>
            <a:off x="765175" y="65087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fld id="{73CC5340-4336-481B-99CC-F9D61B6C7D7D}" type="slidenum">
              <a:rPr lang="ar-EG" altLang="ar-EG" sz="1200">
                <a:solidFill>
                  <a:srgbClr val="898989"/>
                </a:solidFill>
              </a:rPr>
              <a:pPr rtl="1" eaLnBrk="1" hangingPunct="1"/>
              <a:t>20</a:t>
            </a:fld>
            <a:endParaRPr lang="ar-EG" altLang="ar-EG" sz="1200">
              <a:solidFill>
                <a:srgbClr val="898989"/>
              </a:solidFill>
            </a:endParaRPr>
          </a:p>
        </p:txBody>
      </p:sp>
      <p:sp>
        <p:nvSpPr>
          <p:cNvPr id="225287" name="Footer Placeholder 1"/>
          <p:cNvSpPr txBox="1">
            <a:spLocks/>
          </p:cNvSpPr>
          <p:nvPr/>
        </p:nvSpPr>
        <p:spPr bwMode="auto">
          <a:xfrm>
            <a:off x="3124200" y="66452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EG" altLang="ar-EG" sz="1600" b="1">
                <a:solidFill>
                  <a:schemeClr val="bg1"/>
                </a:solidFill>
              </a:rPr>
              <a:t>إدارة التدريب</a:t>
            </a:r>
            <a:endParaRPr lang="en-US" altLang="ar-EG" sz="1600" b="1">
              <a:solidFill>
                <a:schemeClr val="bg1"/>
              </a:solidFill>
            </a:endParaRPr>
          </a:p>
          <a:p>
            <a:pPr algn="ctr" eaLnBrk="1" hangingPunct="1"/>
            <a:endParaRPr lang="en-US" altLang="ar-EG" sz="2400" b="1">
              <a:solidFill>
                <a:schemeClr val="bg1"/>
              </a:solidFill>
            </a:endParaRPr>
          </a:p>
        </p:txBody>
      </p:sp>
      <p:sp>
        <p:nvSpPr>
          <p:cNvPr id="225288" name="Rectangle 7"/>
          <p:cNvSpPr>
            <a:spLocks noChangeArrowheads="1"/>
          </p:cNvSpPr>
          <p:nvPr/>
        </p:nvSpPr>
        <p:spPr bwMode="auto">
          <a:xfrm>
            <a:off x="2362200" y="5334000"/>
            <a:ext cx="6781800" cy="9509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eaLnBrk="1" hangingPunct="1">
              <a:lnSpc>
                <a:spcPct val="90000"/>
              </a:lnSpc>
            </a:pPr>
            <a:r>
              <a:rPr lang="en-US" altLang="ar-EG" sz="3100" b="1" dirty="0" smtClean="0">
                <a:solidFill>
                  <a:srgbClr val="7030A0"/>
                </a:solidFill>
              </a:rPr>
              <a:t>01001986936</a:t>
            </a:r>
            <a:endParaRPr lang="ar-EG" altLang="ar-EG" sz="3100" b="1" dirty="0">
              <a:solidFill>
                <a:srgbClr val="7030A0"/>
              </a:solidFill>
            </a:endParaRPr>
          </a:p>
          <a:p>
            <a:pPr algn="ctr" rtl="1" eaLnBrk="1" hangingPunct="1">
              <a:lnSpc>
                <a:spcPct val="90000"/>
              </a:lnSpc>
            </a:pPr>
            <a:r>
              <a:rPr lang="en-US" altLang="ar-EG" sz="3100" b="1" dirty="0">
                <a:solidFill>
                  <a:srgbClr val="7030A0"/>
                </a:solidFill>
              </a:rPr>
              <a:t>Mostafa_atya@med.sohag.edu.eg</a:t>
            </a:r>
            <a:endParaRPr lang="ar-EG" altLang="ar-EG" sz="3100" b="1" dirty="0">
              <a:solidFill>
                <a:srgbClr val="7030A0"/>
              </a:solidFill>
            </a:endParaRPr>
          </a:p>
        </p:txBody>
      </p:sp>
    </p:spTree>
    <p:extLst>
      <p:ext uri="{BB962C8B-B14F-4D97-AF65-F5344CB8AC3E}">
        <p14:creationId xmlns:p14="http://schemas.microsoft.com/office/powerpoint/2010/main" val="26864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pic>
        <p:nvPicPr>
          <p:cNvPr id="1026" name="Picture 2" descr="F:\40439198_1844332702318602_1541408125528047616_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 name="Picture 2" descr="faculty logo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685800"/>
            <a:ext cx="1828800" cy="122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8"/>
          <p:cNvSpPr txBox="1">
            <a:spLocks noChangeArrowheads="1"/>
          </p:cNvSpPr>
          <p:nvPr/>
        </p:nvSpPr>
        <p:spPr bwMode="auto">
          <a:xfrm>
            <a:off x="1981200" y="1066800"/>
            <a:ext cx="1143000" cy="46166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en-US" altLang="ar-EG" sz="2400" b="1" dirty="0">
                <a:solidFill>
                  <a:srgbClr val="FFFF00"/>
                </a:solidFill>
              </a:rPr>
              <a:t>1</a:t>
            </a:r>
            <a:r>
              <a:rPr lang="en-US" altLang="ar-EG" sz="2400" b="1" baseline="30000" dirty="0">
                <a:solidFill>
                  <a:srgbClr val="FFFF00"/>
                </a:solidFill>
              </a:rPr>
              <a:t>st</a:t>
            </a:r>
            <a:r>
              <a:rPr lang="en-US" altLang="ar-EG" sz="2400" b="1" dirty="0">
                <a:solidFill>
                  <a:srgbClr val="FFFF00"/>
                </a:solidFill>
              </a:rPr>
              <a:t> Y</a:t>
            </a:r>
            <a:endParaRPr lang="ar-EG" altLang="ar-EG" sz="2400" b="1" dirty="0">
              <a:solidFill>
                <a:srgbClr val="FFFF00"/>
              </a:solidFill>
            </a:endParaRPr>
          </a:p>
        </p:txBody>
      </p:sp>
      <p:sp>
        <p:nvSpPr>
          <p:cNvPr id="7" name="Rectangle 2"/>
          <p:cNvSpPr txBox="1">
            <a:spLocks/>
          </p:cNvSpPr>
          <p:nvPr/>
        </p:nvSpPr>
        <p:spPr>
          <a:xfrm>
            <a:off x="1476375" y="1"/>
            <a:ext cx="5832475"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EG" altLang="ar-EG" sz="4400" b="0" i="0" u="none" strike="noStrike" kern="1200" cap="none" spc="0" normalizeH="0" baseline="0" noProof="0" dirty="0" smtClean="0">
                <a:ln>
                  <a:noFill/>
                </a:ln>
                <a:solidFill>
                  <a:srgbClr val="C00000"/>
                </a:solidFill>
                <a:effectLst/>
                <a:uLnTx/>
                <a:uFillTx/>
                <a:latin typeface="+mj-lt"/>
                <a:ea typeface="AF_Taif Normal"/>
                <a:cs typeface="AF_Taif Normal"/>
              </a:rPr>
              <a:t>التعارف</a:t>
            </a:r>
            <a:endParaRPr kumimoji="0" lang="ar-EG" altLang="ar-EG" sz="4400" b="0" i="0" u="none" strike="noStrike" kern="1200" cap="none" spc="0" normalizeH="0" baseline="0" noProof="0" dirty="0">
              <a:ln>
                <a:noFill/>
              </a:ln>
              <a:solidFill>
                <a:srgbClr val="C00000"/>
              </a:solidFill>
              <a:effectLst/>
              <a:uLnTx/>
              <a:uFillTx/>
              <a:latin typeface="+mj-lt"/>
              <a:ea typeface="AF_Taif Normal"/>
              <a:cs typeface="AF_Taif Norm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0" y="1873250"/>
            <a:ext cx="9144000" cy="2147888"/>
          </a:xfrm>
          <a:solidFill>
            <a:srgbClr val="FFFF00"/>
          </a:solidFill>
        </p:spPr>
        <p:txBody>
          <a:bodyPr/>
          <a:lstStyle/>
          <a:p>
            <a:pPr rtl="1"/>
            <a:r>
              <a:rPr lang="en-US" sz="5400" b="1" dirty="0">
                <a:solidFill>
                  <a:srgbClr val="FF0000"/>
                </a:solidFill>
              </a:rPr>
              <a:t>Anticipations</a:t>
            </a:r>
          </a:p>
        </p:txBody>
      </p:sp>
      <p:pic>
        <p:nvPicPr>
          <p:cNvPr id="1026" name="Picture 2" descr="faculty logo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235"/>
            <a:ext cx="1165034" cy="122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5fcb76d86a0ba9d5c28d0a79cbb1e7a8_400x400[1]"/>
          <p:cNvPicPr>
            <a:picLocks noChangeAspect="1" noChangeArrowheads="1"/>
          </p:cNvPicPr>
          <p:nvPr/>
        </p:nvPicPr>
        <p:blipFill>
          <a:blip r:embed="rId4" cstate="print">
            <a:extLst>
              <a:ext uri="{28A0092B-C50C-407E-A947-70E740481C1C}">
                <a14:useLocalDpi xmlns:a14="http://schemas.microsoft.com/office/drawing/2010/main" val="0"/>
              </a:ext>
            </a:extLst>
          </a:blip>
          <a:srcRect b="8701"/>
          <a:stretch>
            <a:fillRect/>
          </a:stretch>
        </p:blipFill>
        <p:spPr bwMode="auto">
          <a:xfrm>
            <a:off x="7841924" y="0"/>
            <a:ext cx="1302076" cy="1222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60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0" y="1873250"/>
            <a:ext cx="9144000" cy="2147888"/>
          </a:xfrm>
          <a:solidFill>
            <a:srgbClr val="FFFF00"/>
          </a:solidFill>
        </p:spPr>
        <p:txBody>
          <a:bodyPr>
            <a:normAutofit/>
          </a:bodyPr>
          <a:lstStyle/>
          <a:p>
            <a:pPr rtl="1"/>
            <a:r>
              <a:rPr lang="en-US" sz="6000" b="1" dirty="0">
                <a:solidFill>
                  <a:srgbClr val="FF0000"/>
                </a:solidFill>
              </a:rPr>
              <a:t>Learning Objectives</a:t>
            </a:r>
          </a:p>
        </p:txBody>
      </p:sp>
      <p:pic>
        <p:nvPicPr>
          <p:cNvPr id="1026" name="Picture 2" descr="faculty logo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235"/>
            <a:ext cx="1165034" cy="122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5fcb76d86a0ba9d5c28d0a79cbb1e7a8_400x400[1]"/>
          <p:cNvPicPr>
            <a:picLocks noChangeAspect="1" noChangeArrowheads="1"/>
          </p:cNvPicPr>
          <p:nvPr/>
        </p:nvPicPr>
        <p:blipFill>
          <a:blip r:embed="rId4" cstate="print">
            <a:extLst>
              <a:ext uri="{28A0092B-C50C-407E-A947-70E740481C1C}">
                <a14:useLocalDpi xmlns:a14="http://schemas.microsoft.com/office/drawing/2010/main" val="0"/>
              </a:ext>
            </a:extLst>
          </a:blip>
          <a:srcRect b="8701"/>
          <a:stretch>
            <a:fillRect/>
          </a:stretch>
        </p:blipFill>
        <p:spPr bwMode="auto">
          <a:xfrm>
            <a:off x="7841924" y="0"/>
            <a:ext cx="1302076" cy="1222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846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
            <a:ext cx="7772400" cy="1066800"/>
          </a:xfrm>
          <a:solidFill>
            <a:srgbClr val="FFFF00"/>
          </a:solidFill>
        </p:spPr>
        <p:txBody>
          <a:bodyPr>
            <a:normAutofit/>
          </a:bodyPr>
          <a:lstStyle/>
          <a:p>
            <a:pPr marL="528955" indent="-528955"/>
            <a:r>
              <a:rPr lang="en-US" sz="4800" dirty="0">
                <a:solidFill>
                  <a:srgbClr val="FF0000"/>
                </a:solidFill>
                <a:latin typeface="Times New Roman"/>
                <a:ea typeface="Calibri"/>
                <a:cs typeface="Arial"/>
              </a:rPr>
              <a:t>Learning Objectives</a:t>
            </a:r>
            <a:endParaRPr lang="ar-EG" sz="4800" dirty="0">
              <a:solidFill>
                <a:srgbClr val="FF0000"/>
              </a:solidFill>
              <a:latin typeface="Times New Roman"/>
              <a:ea typeface="Calibri"/>
              <a:cs typeface="Arial"/>
            </a:endParaRPr>
          </a:p>
        </p:txBody>
      </p:sp>
      <p:sp>
        <p:nvSpPr>
          <p:cNvPr id="3" name="Subtitle 2"/>
          <p:cNvSpPr>
            <a:spLocks noGrp="1"/>
          </p:cNvSpPr>
          <p:nvPr>
            <p:ph type="subTitle" idx="1"/>
          </p:nvPr>
        </p:nvSpPr>
        <p:spPr>
          <a:xfrm>
            <a:off x="167089" y="1447800"/>
            <a:ext cx="8991600" cy="3505200"/>
          </a:xfrm>
          <a:solidFill>
            <a:schemeClr val="accent1">
              <a:lumMod val="40000"/>
              <a:lumOff val="60000"/>
            </a:schemeClr>
          </a:solidFill>
        </p:spPr>
        <p:txBody>
          <a:bodyPr>
            <a:normAutofit/>
          </a:bodyPr>
          <a:lstStyle/>
          <a:p>
            <a:pPr algn="l"/>
            <a:r>
              <a:rPr lang="en-US" b="1" u="sng" dirty="0" smtClean="0">
                <a:solidFill>
                  <a:srgbClr val="7030A0"/>
                </a:solidFill>
                <a:latin typeface="Times New Roman" pitchFamily="18" charset="0"/>
              </a:rPr>
              <a:t>By the end of this meeting, </a:t>
            </a:r>
            <a:r>
              <a:rPr lang="en-US" b="1" u="sng" dirty="0">
                <a:solidFill>
                  <a:srgbClr val="7030A0"/>
                </a:solidFill>
                <a:latin typeface="Times New Roman" pitchFamily="18" charset="0"/>
              </a:rPr>
              <a:t>students should be able to:</a:t>
            </a:r>
          </a:p>
          <a:p>
            <a:pPr algn="l"/>
            <a:endParaRPr lang="en-US" b="1" dirty="0" smtClean="0">
              <a:solidFill>
                <a:srgbClr val="7030A0"/>
              </a:solidFill>
              <a:latin typeface="Times New Roman" pitchFamily="18" charset="0"/>
            </a:endParaRPr>
          </a:p>
          <a:p>
            <a:pPr algn="l"/>
            <a:r>
              <a:rPr lang="en-US" b="1" dirty="0" smtClean="0">
                <a:solidFill>
                  <a:srgbClr val="7030A0"/>
                </a:solidFill>
                <a:latin typeface="Times New Roman" pitchFamily="18" charset="0"/>
              </a:rPr>
              <a:t>1- </a:t>
            </a:r>
            <a:r>
              <a:rPr lang="en-US" b="1" dirty="0">
                <a:solidFill>
                  <a:srgbClr val="7030A0"/>
                </a:solidFill>
                <a:latin typeface="Times New Roman" pitchFamily="18" charset="0"/>
              </a:rPr>
              <a:t>Recognize the </a:t>
            </a:r>
            <a:r>
              <a:rPr lang="en-US" b="1" dirty="0" smtClean="0">
                <a:solidFill>
                  <a:srgbClr val="7030A0"/>
                </a:solidFill>
                <a:latin typeface="Times New Roman" pitchFamily="18" charset="0"/>
              </a:rPr>
              <a:t>faculty dean.</a:t>
            </a:r>
            <a:endParaRPr lang="en-US" b="1" dirty="0">
              <a:solidFill>
                <a:srgbClr val="7030A0"/>
              </a:solidFill>
              <a:latin typeface="Times New Roman" pitchFamily="18" charset="0"/>
            </a:endParaRPr>
          </a:p>
          <a:p>
            <a:pPr algn="l"/>
            <a:r>
              <a:rPr lang="en-US" b="1" dirty="0" smtClean="0">
                <a:solidFill>
                  <a:srgbClr val="7030A0"/>
                </a:solidFill>
                <a:latin typeface="Times New Roman" pitchFamily="18" charset="0"/>
              </a:rPr>
              <a:t>2- </a:t>
            </a:r>
            <a:r>
              <a:rPr lang="en-US" b="1" dirty="0">
                <a:solidFill>
                  <a:srgbClr val="7030A0"/>
                </a:solidFill>
                <a:latin typeface="Times New Roman" pitchFamily="18" charset="0"/>
              </a:rPr>
              <a:t>Recognize the faculty </a:t>
            </a:r>
            <a:r>
              <a:rPr lang="en-US" b="1" dirty="0" smtClean="0">
                <a:solidFill>
                  <a:srgbClr val="7030A0"/>
                </a:solidFill>
                <a:latin typeface="Times New Roman" pitchFamily="18" charset="0"/>
              </a:rPr>
              <a:t>Vice-dean.</a:t>
            </a:r>
            <a:endParaRPr lang="en-US" b="1" dirty="0">
              <a:solidFill>
                <a:srgbClr val="7030A0"/>
              </a:solidFill>
              <a:latin typeface="Times New Roman" pitchFamily="18" charset="0"/>
            </a:endParaRPr>
          </a:p>
          <a:p>
            <a:pPr algn="l"/>
            <a:r>
              <a:rPr lang="en-US" b="1" dirty="0" smtClean="0">
                <a:solidFill>
                  <a:srgbClr val="7030A0"/>
                </a:solidFill>
                <a:latin typeface="Times New Roman" pitchFamily="18" charset="0"/>
              </a:rPr>
              <a:t>3- Be familiar with them. </a:t>
            </a:r>
            <a:endParaRPr lang="en-US" b="1" dirty="0">
              <a:solidFill>
                <a:srgbClr val="7030A0"/>
              </a:solidFill>
              <a:latin typeface="Times New Roman" pitchFamily="18" charset="0"/>
            </a:endParaRPr>
          </a:p>
          <a:p>
            <a:pPr algn="l"/>
            <a:endParaRPr lang="ar-EG" b="1" dirty="0">
              <a:solidFill>
                <a:srgbClr val="7030A0"/>
              </a:solidFill>
              <a:latin typeface="Times New Roman" pitchFamily="18" charset="0"/>
            </a:endParaRPr>
          </a:p>
        </p:txBody>
      </p:sp>
    </p:spTree>
    <p:extLst>
      <p:ext uri="{BB962C8B-B14F-4D97-AF65-F5344CB8AC3E}">
        <p14:creationId xmlns:p14="http://schemas.microsoft.com/office/powerpoint/2010/main" val="82438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29" y="5715000"/>
            <a:ext cx="8229600" cy="1143000"/>
          </a:xfrm>
          <a:solidFill>
            <a:srgbClr val="FFFF00"/>
          </a:solidFill>
        </p:spPr>
        <p:txBody>
          <a:bodyPr>
            <a:normAutofit fontScale="90000"/>
          </a:bodyPr>
          <a:lstStyle/>
          <a:p>
            <a:r>
              <a:rPr lang="ar-EG" b="1" dirty="0" smtClean="0">
                <a:solidFill>
                  <a:srgbClr val="7030A0"/>
                </a:solidFill>
              </a:rPr>
              <a:t>معالى أ.د./ أحمد عزيز عبد المنعم</a:t>
            </a:r>
            <a:br>
              <a:rPr lang="ar-EG" b="1" dirty="0" smtClean="0">
                <a:solidFill>
                  <a:srgbClr val="7030A0"/>
                </a:solidFill>
              </a:rPr>
            </a:br>
            <a:r>
              <a:rPr lang="ar-EG" b="1" dirty="0" smtClean="0">
                <a:solidFill>
                  <a:srgbClr val="7030A0"/>
                </a:solidFill>
              </a:rPr>
              <a:t>رئيس الجامعة</a:t>
            </a:r>
            <a:endParaRPr lang="ar-EG" b="1" dirty="0">
              <a:solidFill>
                <a:srgbClr val="7030A0"/>
              </a:solidFill>
            </a:endParaRPr>
          </a:p>
        </p:txBody>
      </p:sp>
      <p:pic>
        <p:nvPicPr>
          <p:cNvPr id="1027" name="Picture 3" descr="19_2017-636438608895471004-547"/>
          <p:cNvPicPr>
            <a:picLocks noChangeAspect="1" noChangeArrowheads="1"/>
          </p:cNvPicPr>
          <p:nvPr/>
        </p:nvPicPr>
        <p:blipFill>
          <a:blip r:embed="rId2">
            <a:extLst>
              <a:ext uri="{28A0092B-C50C-407E-A947-70E740481C1C}">
                <a14:useLocalDpi xmlns:a14="http://schemas.microsoft.com/office/drawing/2010/main" val="0"/>
              </a:ext>
            </a:extLst>
          </a:blip>
          <a:srcRect l="4462" r="15224"/>
          <a:stretch>
            <a:fillRect/>
          </a:stretch>
        </p:blipFill>
        <p:spPr bwMode="auto">
          <a:xfrm>
            <a:off x="457200" y="0"/>
            <a:ext cx="8153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740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FFFF00"/>
          </a:solidFill>
        </p:spPr>
        <p:txBody>
          <a:bodyPr>
            <a:noAutofit/>
          </a:bodyPr>
          <a:lstStyle/>
          <a:p>
            <a:pPr algn="r" rtl="1" hangingPunct="0"/>
            <a:r>
              <a:rPr lang="ar-EG" sz="2800" b="1" dirty="0">
                <a:solidFill>
                  <a:srgbClr val="7030A0"/>
                </a:solidFill>
              </a:rPr>
              <a:t>أبنائي وبناتى طلاب وطالبات كلية الطب:-</a:t>
            </a:r>
            <a:r>
              <a:rPr lang="en-US" sz="2800" b="1" dirty="0"/>
              <a:t/>
            </a:r>
            <a:br>
              <a:rPr lang="en-US" sz="2800" b="1" dirty="0"/>
            </a:br>
            <a:r>
              <a:rPr lang="ar-EG" sz="2800" b="1" dirty="0">
                <a:solidFill>
                  <a:srgbClr val="FF0000"/>
                </a:solidFill>
              </a:rPr>
              <a:t>فى البداية أتقدم إليكم بخالص التهنئة لتفوقكم فى امتحانات الثانوية العامة والذى مكنكم من الالتحاق بهذه الكلية، كما أهنئكم بمناسبة العام الجامعي الجديد واننى إذ أتقدم إليكم بهذه التهنئة, فإنني فى الوقت نفسه أعبر عن تقديري لكم, وبتلك الكلية التي تعد منارة من منارات العلم فى مصرنا العزيزة, بل وفى العالم العربي، فأنتم أصحاب رسالة إنسانية سامية تمدون من خلالها يد المساعدة للإنسان فى أضعف حالاته؛ وهو المرض، وأود أن أشير الى أن العلم والأخلاق وجهان لعمله واحده، ولا يجوز أن يقصر الإنسان جهده على وجه واحد دون الآخر.</a:t>
            </a:r>
            <a:r>
              <a:rPr lang="en-US" sz="2800" b="1" dirty="0">
                <a:solidFill>
                  <a:srgbClr val="FF0000"/>
                </a:solidFill>
              </a:rPr>
              <a:t/>
            </a:r>
            <a:br>
              <a:rPr lang="en-US" sz="2800" b="1" dirty="0">
                <a:solidFill>
                  <a:srgbClr val="FF0000"/>
                </a:solidFill>
              </a:rPr>
            </a:br>
            <a:r>
              <a:rPr lang="ar-EG" sz="2800" b="1" dirty="0">
                <a:solidFill>
                  <a:srgbClr val="FF0000"/>
                </a:solidFill>
              </a:rPr>
              <a:t>أمنياتي لكم بالتوفيق والنجاح , وان يكلل جهدكم بالحصاد الوفير من العلم والمعرفة، حتى تكونوا فى خدمة مصرنا الغالية </a:t>
            </a:r>
            <a:r>
              <a:rPr lang="en-US" sz="2800" b="1" dirty="0">
                <a:solidFill>
                  <a:srgbClr val="FF0000"/>
                </a:solidFill>
              </a:rPr>
              <a:t/>
            </a:r>
            <a:br>
              <a:rPr lang="en-US" sz="2800" b="1" dirty="0">
                <a:solidFill>
                  <a:srgbClr val="FF0000"/>
                </a:solidFill>
              </a:rPr>
            </a:br>
            <a:r>
              <a:rPr lang="ar-EG" sz="2800" b="1" dirty="0">
                <a:solidFill>
                  <a:srgbClr val="FF0000"/>
                </a:solidFill>
              </a:rPr>
              <a:t>	والله الموفق  </a:t>
            </a:r>
            <a:r>
              <a:rPr lang="en-US" sz="2800" b="1" dirty="0"/>
              <a:t/>
            </a:r>
            <a:br>
              <a:rPr lang="en-US" sz="2800" b="1" dirty="0"/>
            </a:br>
            <a:r>
              <a:rPr lang="ar-EG" sz="2800" b="1" dirty="0"/>
              <a:t>والسلام عليكم ورحمة الله وبركاته</a:t>
            </a:r>
            <a:r>
              <a:rPr lang="en-US" sz="2800" b="1" dirty="0"/>
              <a:t/>
            </a:r>
            <a:br>
              <a:rPr lang="en-US" sz="2800" b="1" dirty="0"/>
            </a:br>
            <a:r>
              <a:rPr lang="ar-EG" sz="2800" b="1" dirty="0"/>
              <a:t>	</a:t>
            </a:r>
            <a:r>
              <a:rPr lang="ar-EG" sz="2800" b="1" dirty="0" smtClean="0"/>
              <a:t>                                                         </a:t>
            </a:r>
            <a:r>
              <a:rPr lang="ar-EG" sz="2800" b="1" dirty="0"/>
              <a:t>رئيس الجامعة</a:t>
            </a:r>
            <a:r>
              <a:rPr lang="en-US" sz="2800" b="1" dirty="0"/>
              <a:t/>
            </a:r>
            <a:br>
              <a:rPr lang="en-US" sz="2800" b="1" dirty="0"/>
            </a:br>
            <a:r>
              <a:rPr lang="ar-EG" sz="2800" b="1" dirty="0"/>
              <a:t> </a:t>
            </a:r>
            <a:r>
              <a:rPr lang="ar-EG" sz="2800" b="1" dirty="0" smtClean="0"/>
              <a:t>                                                            أ.د</a:t>
            </a:r>
            <a:r>
              <a:rPr lang="ar-EG" sz="2800" b="1" dirty="0"/>
              <a:t>./ أحمد عزيز عبد المنعم</a:t>
            </a:r>
            <a:r>
              <a:rPr lang="en-US" sz="2800" b="1" dirty="0"/>
              <a:t/>
            </a:r>
            <a:br>
              <a:rPr lang="en-US" sz="2800" b="1" dirty="0"/>
            </a:br>
            <a:endParaRPr lang="ar-EG" sz="2800" dirty="0"/>
          </a:p>
        </p:txBody>
      </p:sp>
    </p:spTree>
    <p:extLst>
      <p:ext uri="{BB962C8B-B14F-4D97-AF65-F5344CB8AC3E}">
        <p14:creationId xmlns:p14="http://schemas.microsoft.com/office/powerpoint/2010/main" val="258628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29" y="5715000"/>
            <a:ext cx="8229600" cy="1143000"/>
          </a:xfrm>
          <a:solidFill>
            <a:srgbClr val="FFFF00"/>
          </a:solidFill>
        </p:spPr>
        <p:txBody>
          <a:bodyPr>
            <a:normAutofit fontScale="90000"/>
          </a:bodyPr>
          <a:lstStyle/>
          <a:p>
            <a:r>
              <a:rPr lang="ar-EG" b="1" dirty="0" smtClean="0">
                <a:solidFill>
                  <a:srgbClr val="7030A0"/>
                </a:solidFill>
              </a:rPr>
              <a:t>معالى أ.د./ صفا محمد السيد</a:t>
            </a:r>
            <a:br>
              <a:rPr lang="ar-EG" b="1" dirty="0" smtClean="0">
                <a:solidFill>
                  <a:srgbClr val="7030A0"/>
                </a:solidFill>
              </a:rPr>
            </a:br>
            <a:r>
              <a:rPr lang="ar-EG" b="1" dirty="0" smtClean="0">
                <a:solidFill>
                  <a:srgbClr val="7030A0"/>
                </a:solidFill>
              </a:rPr>
              <a:t>نائب رئيس الجامعة لشئون التعليم والطلاب</a:t>
            </a:r>
            <a:endParaRPr lang="ar-EG" b="1" dirty="0">
              <a:solidFill>
                <a:srgbClr val="7030A0"/>
              </a:solidFill>
            </a:endParaRPr>
          </a:p>
        </p:txBody>
      </p:sp>
      <p:pic>
        <p:nvPicPr>
          <p:cNvPr id="4098"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l="27304" r="22247"/>
          <a:stretch>
            <a:fillRect/>
          </a:stretch>
        </p:blipFill>
        <p:spPr bwMode="auto">
          <a:xfrm>
            <a:off x="914400" y="377371"/>
            <a:ext cx="7543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9878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151</Words>
  <Application>Microsoft Office PowerPoint</Application>
  <PresentationFormat>On-screen Show (4:3)</PresentationFormat>
  <Paragraphs>54</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Welcome from: Dean and Vice dean </vt:lpstr>
      <vt:lpstr>أهلا بحضراتكم</vt:lpstr>
      <vt:lpstr>PowerPoint Presentation</vt:lpstr>
      <vt:lpstr>Anticipations</vt:lpstr>
      <vt:lpstr>Learning Objectives</vt:lpstr>
      <vt:lpstr>Learning Objectives</vt:lpstr>
      <vt:lpstr>معالى أ.د./ أحمد عزيز عبد المنعم رئيس الجامعة</vt:lpstr>
      <vt:lpstr>أبنائي وبناتى طلاب وطالبات كلية الطب:- فى البداية أتقدم إليكم بخالص التهنئة لتفوقكم فى امتحانات الثانوية العامة والذى مكنكم من الالتحاق بهذه الكلية، كما أهنئكم بمناسبة العام الجامعي الجديد واننى إذ أتقدم إليكم بهذه التهنئة, فإنني فى الوقت نفسه أعبر عن تقديري لكم, وبتلك الكلية التي تعد منارة من منارات العلم فى مصرنا العزيزة, بل وفى العالم العربي، فأنتم أصحاب رسالة إنسانية سامية تمدون من خلالها يد المساعدة للإنسان فى أضعف حالاته؛ وهو المرض، وأود أن أشير الى أن العلم والأخلاق وجهان لعمله واحده، ولا يجوز أن يقصر الإنسان جهده على وجه واحد دون الآخر. أمنياتي لكم بالتوفيق والنجاح , وان يكلل جهدكم بالحصاد الوفير من العلم والمعرفة، حتى تكونوا فى خدمة مصرنا الغالية   والله الموفق   والسلام عليكم ورحمة الله وبركاته                                                           رئيس الجامعة                                                              أ.د./ أحمد عزيز عبد المنعم </vt:lpstr>
      <vt:lpstr>معالى أ.د./ صفا محمد السيد نائب رئيس الجامعة لشئون التعليم والطلاب</vt:lpstr>
      <vt:lpstr> أبنائي وبناتي طلاب كلية طب سوهاج فى بداية العام الدراسي الجديد أتقدم لكم بخالص التهنئة داعيا الله عز وجل أن يكون هذا العام عاما سعيدا  مكللا بالنجاح والتفوق، واعلم عزيزي الطالب ان مسؤوليتك كبيرة  فأنت مستقبل هذا الوطن فعليك بالعمل الجاد من بدايه العام الدراسى ( وقُلِ اعْمَلُوا فَسَيَرَى اللَّهُ عَمَلَكُمْ وَرَسُولُهُ وَالْمُؤْمِنُونَ وَسَتُرَدُّونَ إِلَى عَالِمِ الْغَيْبِ وَالشَّهَادَةِ فَيُنَبِّئُكُمْ بِمَا كُنْتُمْ تَعْمَلُون) راجياً من الله سبحانه وتعالى أن يمد الجميع بالعون والتوفيق والسداد. وختاماً أدعو الله العلى القدير أن يوفقكم لتحقيق ما تتطلعون إليه من نجاح وتفوق. وكل عام وأنتم بخير والسلام عليكم ورحمة الله وبركاته                                                  أ.د./ صفا محمد السيد                                               نائب رئيس الجامعة لشئون التعليم والطلاب</vt:lpstr>
      <vt:lpstr>سعادة أ.د./ مصطفى عبد الخالق عميد الكلية</vt:lpstr>
      <vt:lpstr>أبنائي وبناتى طلاب وطالبات كلية الطب:- فى مستهل العام الدراسي الجديد يطيب لى أن أتقدم إليكم بخالص التهنئة راجياً المولى عز وجل أن يكون هذا العام مفعماً بمختلف أوجه النشاط الطلابي وأدعوكم للتحلي بالصبر والمثابرة فى تحصيل العلم والمعرفة، وأتمنى لكم المزيد من التفوق والنجاح فى حياتكم الجامعية. وأتمنى أن يكون هذا الدليل مفيداً وعلى وجه الخصوص للطلبة الجدد. وبهذه المناسبة لا يفوتنى أن أذكر بكل التقدير الجهود الكبيرة والتي يبذلها والتي ما زال يبذلها كل من السيد الأستاذ الدكتور/ أحمد عزيز عبد المنعم رئيس الجامعة، والسيد الأستاذ الدكتور/ صفا محمود السيد نائب رئيس الجامعة لشئون التعليم والطلاب فى سبيل بناء ورقى هذه الكلية. ثم تبقى كلمة تحية وتقدير للسادة أعضاء هيئة التدريس ومعاونيهم وكذلك السادة أعضاء فريق الجهاز الإدارى بالكلية والمستشفى الجامعي بسوهاج على ما يمنحوه لأبنائهم الطلاب من جهد وطاقات كبيرة فى مجال الدراسة والأنشطة الجامعية المختلفة، وأتمنى أن يستمر عطاؤهم وأن يتضاعف جهدهم. وختاماً أدعو الله العلى القدير أن يوفقكم لتحقيق ما تتطلعون إليه من نجاح وتفوق. وكل عام وأنتم بخير.  والسلام عليكم ورحمة الله وبركاته                                                               عميد الكلية                                                                 أ.د./ مصطفى عبد الخالق </vt:lpstr>
      <vt:lpstr>السيد أ.د./ حسان النعمانى   وكيل الكلية لشئون الدراسات العليا والبحوث</vt:lpstr>
      <vt:lpstr> أبنائي وبناتي طلاب كلية طب سوهاج  اهنئكم ببداية العام الدراسي الجديد وأدعو  الله أن يكون هذا العام عام جد واجتهاد و  توفيق ونجاح واعلموا ان من جد وجد ومن زرع حصد فالنجاح  والتفوق  يحتاج الي مضاعفة مجهودكم والالتزام بحضور المحاضرات  والدروس العمليه والتواصل مع اعضاء هيئة التدريس فأبوابنا وقلوبنا  جميعا مفتوحه لكم  ولاستفسارتكم. وختاماً أدعو الله عز وجل أن يوفقكم الى ما يحبه ويرضاه وكل عام وأنتم بخير                                                                أ.د/ حسان حمدى عبد الرحمن                                                                        وكيل الكلية                 لشئون الدراسات العليا والبحوث                                                                </vt:lpstr>
      <vt:lpstr>Summary &amp; Conclusions</vt:lpstr>
      <vt:lpstr>PowerPoint Presentation</vt:lpstr>
      <vt:lpstr>PowerPoint Presentation</vt:lpstr>
      <vt:lpstr>Dear Student</vt:lpstr>
      <vt:lpstr>Reflection - Seminar - Portfolio</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14</cp:revision>
  <dcterms:created xsi:type="dcterms:W3CDTF">2006-08-16T00:00:00Z</dcterms:created>
  <dcterms:modified xsi:type="dcterms:W3CDTF">2018-09-14T11:13:41Z</dcterms:modified>
</cp:coreProperties>
</file>